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96" y="8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53F86C-3BE8-4E03-B6F0-10BAE933F2D1}" type="datetimeFigureOut">
              <a:rPr lang="ru-RU" smtClean="0"/>
              <a:t>05.04.2024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DE4B1-B4EB-4750-B45D-D9F8426C1BEB}" type="slidenum">
              <a:rPr lang="ru-RU" smtClean="0"/>
              <a:t>‹#›</a:t>
            </a:fld>
            <a:endParaRPr lang="ru-RU"/>
          </a:p>
        </p:txBody>
      </p:sp>
    </p:spTree>
    <p:extLst>
      <p:ext uri="{BB962C8B-B14F-4D97-AF65-F5344CB8AC3E}">
        <p14:creationId xmlns:p14="http://schemas.microsoft.com/office/powerpoint/2010/main" val="396334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49DE4B1-B4EB-4750-B45D-D9F8426C1BEB}" type="slidenum">
              <a:rPr lang="ru-RU" smtClean="0"/>
              <a:t>14</a:t>
            </a:fld>
            <a:endParaRPr lang="ru-RU"/>
          </a:p>
        </p:txBody>
      </p:sp>
    </p:spTree>
    <p:extLst>
      <p:ext uri="{BB962C8B-B14F-4D97-AF65-F5344CB8AC3E}">
        <p14:creationId xmlns:p14="http://schemas.microsoft.com/office/powerpoint/2010/main" val="43509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1923BB-4354-4B5E-9A24-AA9A697BF289}"/>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00D35B8F-CB8B-4721-9836-12CD5D52F4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D21FA3E-00A4-4925-B7FE-11624FA55C03}"/>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235F7CFB-1B4F-411D-9EBE-32F20997083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DCAFC0C-8052-4184-BD93-4575BB8B0AC6}"/>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402228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B65C81-D9F0-47C8-87DF-8A2A101BFF5D}"/>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84C88FB-1FA9-47ED-9EDC-70AF1EB43E3B}"/>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3077557-9996-469E-B165-62C0B0CEE7C3}"/>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ACA927DB-66D5-456A-8D72-B124A8CE91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24D1691-DF66-412B-A2B9-D7111DFA303C}"/>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205066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2B556916-7C41-4CA3-B293-3FAF3E9B0544}"/>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C67A385-3DEE-4A83-9A5E-FEB8BDDB461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FF4989B-8E87-40EF-89A9-F833A5E421B2}"/>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D71AC4D9-55CB-46FE-9E57-52C90959AF5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F2F4CE1-F100-437B-A550-982CF9C83BB9}"/>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103775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D1FB54-7657-4E98-9C04-DD50A274ECD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4E563DF-43FA-419C-954A-C5E1A17C2AC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D5C8697-195B-47C2-8127-F0C63869609B}"/>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524708C1-7464-4E48-8269-42478E976E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7684A5C-0A18-42E7-A48A-036C07529BA2}"/>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129653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B5A3EC-B6F3-4691-89A8-EB9375A4515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844A9D97-2F71-48DA-AF0E-1314FC8BC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7CADBC0-78A7-4F04-8EF4-31DE657A39F5}"/>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1DDCA6EF-4AA1-4B3E-A08A-24B9A247EFC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FBD36CF-D886-4496-9BAE-F17BCA0C9913}"/>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3131399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2DD54A-442C-4D9D-844D-E527788F4DC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AC5FFF43-DEB7-45FC-8FD1-4C48BF9C338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149513E-751A-4B70-9C6B-A66D270D197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1E5D5DA-DFFD-4E80-883D-A059248A0848}"/>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6" name="Нижний колонтитул 5">
            <a:extLst>
              <a:ext uri="{FF2B5EF4-FFF2-40B4-BE49-F238E27FC236}">
                <a16:creationId xmlns:a16="http://schemas.microsoft.com/office/drawing/2014/main" id="{A4D26834-FF05-4CC8-A869-0293913B2E4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53A0FA47-7479-4E12-8E5D-EF9BC0E4951F}"/>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224863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0643AE-A9E3-4327-82C2-93C116B2F111}"/>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4F2C2AB2-C545-4667-8423-E3FEBD8E33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1423A30-5834-45CF-B20B-A19E0B67F259}"/>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CA4082A6-985B-4F47-8DE1-101E80422C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E38C4D30-A562-4FCA-92A8-F2F8CD6CDE43}"/>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40B96407-8E63-4A32-93DE-1127D4940C9B}"/>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8" name="Нижний колонтитул 7">
            <a:extLst>
              <a:ext uri="{FF2B5EF4-FFF2-40B4-BE49-F238E27FC236}">
                <a16:creationId xmlns:a16="http://schemas.microsoft.com/office/drawing/2014/main" id="{9BCBE1C5-4045-4750-BE1F-9F544F2AF4E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60BF114-5F6A-47BE-A3E0-540437DE3BC5}"/>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398548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FDDC1F-CCE2-4409-8CAB-1760292AB3B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0A0A0BB-7549-4362-BED8-3FA76DFEB4C1}"/>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4" name="Нижний колонтитул 3">
            <a:extLst>
              <a:ext uri="{FF2B5EF4-FFF2-40B4-BE49-F238E27FC236}">
                <a16:creationId xmlns:a16="http://schemas.microsoft.com/office/drawing/2014/main" id="{E26AE971-B0B9-4A4B-8931-E92471AD5CA1}"/>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8E2A552-BF25-4982-B98D-3924391F7670}"/>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3863531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4FBFF988-86B8-405F-9FF9-00DFA89C3BC8}"/>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3" name="Нижний колонтитул 2">
            <a:extLst>
              <a:ext uri="{FF2B5EF4-FFF2-40B4-BE49-F238E27FC236}">
                <a16:creationId xmlns:a16="http://schemas.microsoft.com/office/drawing/2014/main" id="{2293F340-F28B-4EF9-8E09-6D9AA43DCDD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3C31E3B5-AA0D-4BCF-A18E-814E07DDB9F5}"/>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157107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B4FBC7-91D2-4AF1-B86D-733CC87E6ACC}"/>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7E2D4F37-D98E-4F46-9EB2-0144ADCD4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50E4BDD-2937-4875-9DA2-E6A746DE90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D22190F-0D15-49A1-94A6-EBCC56E9B509}"/>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6" name="Нижний колонтитул 5">
            <a:extLst>
              <a:ext uri="{FF2B5EF4-FFF2-40B4-BE49-F238E27FC236}">
                <a16:creationId xmlns:a16="http://schemas.microsoft.com/office/drawing/2014/main" id="{EA5E0704-4616-4078-9308-262CC4C13FA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19F0E8C-9A8F-4046-90C2-983C06EC5833}"/>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349308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27306E3-69F0-4FF8-844F-90619CE43E6F}"/>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B4121D5-2D48-47EE-8876-F451162D1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69D636FA-EA3A-4AD9-B795-5196B5006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C38544F-10A5-406F-A16F-5ACCEC45E263}"/>
              </a:ext>
            </a:extLst>
          </p:cNvPr>
          <p:cNvSpPr>
            <a:spLocks noGrp="1"/>
          </p:cNvSpPr>
          <p:nvPr>
            <p:ph type="dt" sz="half" idx="10"/>
          </p:nvPr>
        </p:nvSpPr>
        <p:spPr/>
        <p:txBody>
          <a:bodyPr/>
          <a:lstStyle/>
          <a:p>
            <a:fld id="{CF604847-B112-4E8E-82F4-2C3E24A72A0D}" type="datetimeFigureOut">
              <a:rPr lang="ru-RU" smtClean="0"/>
              <a:t>05.04.2024</a:t>
            </a:fld>
            <a:endParaRPr lang="ru-RU"/>
          </a:p>
        </p:txBody>
      </p:sp>
      <p:sp>
        <p:nvSpPr>
          <p:cNvPr id="6" name="Нижний колонтитул 5">
            <a:extLst>
              <a:ext uri="{FF2B5EF4-FFF2-40B4-BE49-F238E27FC236}">
                <a16:creationId xmlns:a16="http://schemas.microsoft.com/office/drawing/2014/main" id="{E9E7B717-51B2-4D1F-BEB2-3CFDEAF9EC8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D1C9590-24AA-44DD-8768-4BADC80B3711}"/>
              </a:ext>
            </a:extLst>
          </p:cNvPr>
          <p:cNvSpPr>
            <a:spLocks noGrp="1"/>
          </p:cNvSpPr>
          <p:nvPr>
            <p:ph type="sldNum" sz="quarter" idx="12"/>
          </p:nvPr>
        </p:nvSpPr>
        <p:spPr/>
        <p:txBody>
          <a:bodyPr/>
          <a:lstStyle/>
          <a:p>
            <a:fld id="{1375AE6C-117B-4740-8284-904DD9AE153D}" type="slidenum">
              <a:rPr lang="ru-RU" smtClean="0"/>
              <a:t>‹#›</a:t>
            </a:fld>
            <a:endParaRPr lang="ru-RU"/>
          </a:p>
        </p:txBody>
      </p:sp>
    </p:spTree>
    <p:extLst>
      <p:ext uri="{BB962C8B-B14F-4D97-AF65-F5344CB8AC3E}">
        <p14:creationId xmlns:p14="http://schemas.microsoft.com/office/powerpoint/2010/main" val="4197886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48ACF9-41D6-4FC3-B020-D1EA86F89D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2175E8D9-F1C2-4828-AC0F-1E161319FB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A1D8502-4523-4F58-B432-C783839B6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04847-B112-4E8E-82F4-2C3E24A72A0D}" type="datetimeFigureOut">
              <a:rPr lang="ru-RU" smtClean="0"/>
              <a:t>05.04.2024</a:t>
            </a:fld>
            <a:endParaRPr lang="ru-RU"/>
          </a:p>
        </p:txBody>
      </p:sp>
      <p:sp>
        <p:nvSpPr>
          <p:cNvPr id="5" name="Нижний колонтитул 4">
            <a:extLst>
              <a:ext uri="{FF2B5EF4-FFF2-40B4-BE49-F238E27FC236}">
                <a16:creationId xmlns:a16="http://schemas.microsoft.com/office/drawing/2014/main" id="{866CEF1C-287C-4850-A990-F5589269D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6D690B3-0EE8-477E-9573-1102C333F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5AE6C-117B-4740-8284-904DD9AE153D}" type="slidenum">
              <a:rPr lang="ru-RU" smtClean="0"/>
              <a:t>‹#›</a:t>
            </a:fld>
            <a:endParaRPr lang="ru-RU"/>
          </a:p>
        </p:txBody>
      </p:sp>
    </p:spTree>
    <p:extLst>
      <p:ext uri="{BB962C8B-B14F-4D97-AF65-F5344CB8AC3E}">
        <p14:creationId xmlns:p14="http://schemas.microsoft.com/office/powerpoint/2010/main" val="1795666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eg"/><Relationship Id="rId4" Type="http://schemas.openxmlformats.org/officeDocument/2006/relationships/image" Target="../media/image20.jpg"/><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g"/><Relationship Id="rId5" Type="http://schemas.openxmlformats.org/officeDocument/2006/relationships/image" Target="../media/image29.jp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g"/><Relationship Id="rId1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g"/><Relationship Id="rId12" Type="http://schemas.openxmlformats.org/officeDocument/2006/relationships/image" Target="../media/image54.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jpg"/><Relationship Id="rId4" Type="http://schemas.openxmlformats.org/officeDocument/2006/relationships/image" Target="../media/image46.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F49951A-D406-4446-9B93-F95D7BAF0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85" y="0"/>
            <a:ext cx="12308114" cy="6858000"/>
          </a:xfrm>
          <a:prstGeom prst="rect">
            <a:avLst/>
          </a:prstGeom>
        </p:spPr>
      </p:pic>
      <p:sp>
        <p:nvSpPr>
          <p:cNvPr id="2" name="Заголовок 1">
            <a:extLst>
              <a:ext uri="{FF2B5EF4-FFF2-40B4-BE49-F238E27FC236}">
                <a16:creationId xmlns:a16="http://schemas.microsoft.com/office/drawing/2014/main" id="{C5B00D1F-6A92-460C-91C0-E863B577CC3F}"/>
              </a:ext>
            </a:extLst>
          </p:cNvPr>
          <p:cNvSpPr>
            <a:spLocks noGrp="1"/>
          </p:cNvSpPr>
          <p:nvPr>
            <p:ph type="ctrTitle"/>
          </p:nvPr>
        </p:nvSpPr>
        <p:spPr>
          <a:xfrm>
            <a:off x="1524000" y="2250023"/>
            <a:ext cx="9144000" cy="965354"/>
          </a:xfrm>
        </p:spPr>
        <p:txBody>
          <a:bodyPr>
            <a:noAutofit/>
          </a:bodyPr>
          <a:lstStyle/>
          <a:p>
            <a:r>
              <a:rPr lang="ru-RU" sz="5400" b="1" dirty="0" smtClean="0">
                <a:solidFill>
                  <a:srgbClr val="FF0000"/>
                </a:solidFill>
              </a:rPr>
              <a:t>Проект «</a:t>
            </a:r>
            <a:r>
              <a:rPr lang="ru-RU" sz="5400" b="1" dirty="0">
                <a:solidFill>
                  <a:srgbClr val="FF0000"/>
                </a:solidFill>
              </a:rPr>
              <a:t>Детям о войне»</a:t>
            </a:r>
          </a:p>
        </p:txBody>
      </p:sp>
      <p:sp>
        <p:nvSpPr>
          <p:cNvPr id="3" name="Подзаголовок 2">
            <a:extLst>
              <a:ext uri="{FF2B5EF4-FFF2-40B4-BE49-F238E27FC236}">
                <a16:creationId xmlns:a16="http://schemas.microsoft.com/office/drawing/2014/main" id="{E1882213-FC65-4F22-AC99-F5B9BEF28E1E}"/>
              </a:ext>
            </a:extLst>
          </p:cNvPr>
          <p:cNvSpPr>
            <a:spLocks noGrp="1"/>
          </p:cNvSpPr>
          <p:nvPr>
            <p:ph type="subTitle" idx="1"/>
          </p:nvPr>
        </p:nvSpPr>
        <p:spPr>
          <a:xfrm>
            <a:off x="0" y="695758"/>
            <a:ext cx="12119428" cy="785625"/>
          </a:xfrm>
        </p:spPr>
        <p:txBody>
          <a:bodyPr>
            <a:noAutofit/>
          </a:bodyPr>
          <a:lstStyle/>
          <a:p>
            <a:r>
              <a:rPr lang="ru-RU" sz="3600" b="1" dirty="0" smtClean="0"/>
              <a:t>Тематика Мероприятия «Мы </a:t>
            </a:r>
            <a:r>
              <a:rPr lang="ru-RU" sz="3600" b="1" dirty="0"/>
              <a:t>– наследники </a:t>
            </a:r>
            <a:r>
              <a:rPr lang="ru-RU" sz="3600" b="1" dirty="0" smtClean="0"/>
              <a:t>Победы»</a:t>
            </a:r>
            <a:endParaRPr lang="ru-RU" sz="3600" b="1" dirty="0"/>
          </a:p>
        </p:txBody>
      </p:sp>
      <p:sp>
        <p:nvSpPr>
          <p:cNvPr id="6" name="Подзаголовок 2">
            <a:extLst>
              <a:ext uri="{FF2B5EF4-FFF2-40B4-BE49-F238E27FC236}">
                <a16:creationId xmlns:a16="http://schemas.microsoft.com/office/drawing/2014/main" id="{86D67F21-92BD-4CF8-BB7E-5EEB84D60919}"/>
              </a:ext>
            </a:extLst>
          </p:cNvPr>
          <p:cNvSpPr txBox="1">
            <a:spLocks/>
          </p:cNvSpPr>
          <p:nvPr/>
        </p:nvSpPr>
        <p:spPr>
          <a:xfrm>
            <a:off x="1524000" y="4949371"/>
            <a:ext cx="10595429" cy="7982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ru-RU" sz="3200" dirty="0"/>
          </a:p>
        </p:txBody>
      </p:sp>
      <p:sp>
        <p:nvSpPr>
          <p:cNvPr id="7" name="TextBox 6">
            <a:extLst>
              <a:ext uri="{FF2B5EF4-FFF2-40B4-BE49-F238E27FC236}">
                <a16:creationId xmlns:a16="http://schemas.microsoft.com/office/drawing/2014/main" id="{01A07B28-8FB6-491C-86E0-9A3FEA618E45}"/>
              </a:ext>
            </a:extLst>
          </p:cNvPr>
          <p:cNvSpPr txBox="1"/>
          <p:nvPr/>
        </p:nvSpPr>
        <p:spPr>
          <a:xfrm>
            <a:off x="1343538" y="3901872"/>
            <a:ext cx="10504751" cy="954107"/>
          </a:xfrm>
          <a:prstGeom prst="rect">
            <a:avLst/>
          </a:prstGeom>
          <a:noFill/>
        </p:spPr>
        <p:txBody>
          <a:bodyPr wrap="square" rtlCol="0">
            <a:spAutoFit/>
          </a:bodyPr>
          <a:lstStyle/>
          <a:p>
            <a:pPr algn="r"/>
            <a:r>
              <a:rPr lang="ru-RU" sz="2800" b="1" dirty="0" smtClean="0"/>
              <a:t>МБДОУ детский сад </a:t>
            </a:r>
            <a:r>
              <a:rPr lang="ru-RU" sz="2800" b="1" dirty="0" smtClean="0"/>
              <a:t>№ 392</a:t>
            </a:r>
            <a:endParaRPr lang="ru-RU" sz="2800" b="1" dirty="0" smtClean="0"/>
          </a:p>
          <a:p>
            <a:pPr algn="r"/>
            <a:r>
              <a:rPr lang="ru-RU" sz="2800" b="1" dirty="0" smtClean="0"/>
              <a:t>Воспитатель</a:t>
            </a:r>
            <a:r>
              <a:rPr lang="ru-RU" sz="2800" b="1" dirty="0"/>
              <a:t>: Горбунова К.В</a:t>
            </a:r>
            <a:r>
              <a:rPr lang="ru-RU" sz="2800" dirty="0"/>
              <a:t>.</a:t>
            </a:r>
          </a:p>
        </p:txBody>
      </p:sp>
    </p:spTree>
    <p:extLst>
      <p:ext uri="{BB962C8B-B14F-4D97-AF65-F5344CB8AC3E}">
        <p14:creationId xmlns:p14="http://schemas.microsoft.com/office/powerpoint/2010/main" val="1595641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E8B744D6-8991-4627-8ABC-D8A9CD5DF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Рисунок 10">
            <a:extLst>
              <a:ext uri="{FF2B5EF4-FFF2-40B4-BE49-F238E27FC236}">
                <a16:creationId xmlns:a16="http://schemas.microsoft.com/office/drawing/2014/main" id="{2EF2B3CF-52D5-4985-B309-DF45FA3A477B}"/>
              </a:ext>
            </a:extLst>
          </p:cNvPr>
          <p:cNvPicPr>
            <a:picLocks noChangeAspect="1"/>
          </p:cNvPicPr>
          <p:nvPr/>
        </p:nvPicPr>
        <p:blipFill rotWithShape="1">
          <a:blip r:embed="rId3">
            <a:extLst>
              <a:ext uri="{28A0092B-C50C-407E-A947-70E740481C1C}">
                <a14:useLocalDpi xmlns:a14="http://schemas.microsoft.com/office/drawing/2010/main" val="0"/>
              </a:ext>
            </a:extLst>
          </a:blip>
          <a:srcRect t="15661" r="17616" b="13863"/>
          <a:stretch/>
        </p:blipFill>
        <p:spPr>
          <a:xfrm>
            <a:off x="4210062" y="2902856"/>
            <a:ext cx="2103771" cy="3202082"/>
          </a:xfrm>
          <a:prstGeom prst="rect">
            <a:avLst/>
          </a:prstGeom>
          <a:ln>
            <a:noFill/>
          </a:ln>
          <a:effectLst>
            <a:softEdge rad="112500"/>
          </a:effectLst>
        </p:spPr>
      </p:pic>
      <p:sp>
        <p:nvSpPr>
          <p:cNvPr id="5" name="Заголовок 1">
            <a:extLst>
              <a:ext uri="{FF2B5EF4-FFF2-40B4-BE49-F238E27FC236}">
                <a16:creationId xmlns:a16="http://schemas.microsoft.com/office/drawing/2014/main" id="{4C1A0784-F0C2-44B6-B3BD-EF6BF9405CDD}"/>
              </a:ext>
            </a:extLst>
          </p:cNvPr>
          <p:cNvSpPr>
            <a:spLocks noGrp="1"/>
          </p:cNvSpPr>
          <p:nvPr>
            <p:ph idx="1"/>
          </p:nvPr>
        </p:nvSpPr>
        <p:spPr>
          <a:xfrm>
            <a:off x="127000" y="127453"/>
            <a:ext cx="10515600" cy="2775403"/>
          </a:xfrm>
        </p:spPr>
        <p:txBody>
          <a:bodyPr/>
          <a:lstStyle/>
          <a:p>
            <a:pPr marL="0" indent="0">
              <a:lnSpc>
                <a:spcPct val="107000"/>
              </a:lnSpc>
              <a:spcBef>
                <a:spcPts val="0"/>
              </a:spcBef>
              <a:buNone/>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Художественно-эстетическое развитие.</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-Оригами «Голубь, символ мира»</a:t>
            </a:r>
          </a:p>
          <a:p>
            <a:pPr marL="0" indent="0">
              <a:lnSpc>
                <a:spcPct val="107000"/>
              </a:lnSpc>
              <a:spcBef>
                <a:spcPts val="0"/>
              </a:spcBef>
              <a:buNone/>
            </a:pPr>
            <a:r>
              <a:rPr lang="ru-RU" sz="2000" dirty="0">
                <a:latin typeface="Times New Roman" panose="02020603050405020304" pitchFamily="18" charset="0"/>
                <a:ea typeface="Calibri" panose="020F0502020204030204" pitchFamily="34" charset="0"/>
                <a:cs typeface="Times New Roman" panose="02020603050405020304" pitchFamily="18" charset="0"/>
              </a:rPr>
              <a:t>-Изготовление военных писем-треугольников.</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ru-RU" sz="2000" dirty="0">
                <a:latin typeface="Times New Roman" panose="02020603050405020304" pitchFamily="18" charset="0"/>
                <a:ea typeface="Calibri" panose="020F0502020204030204" pitchFamily="34" charset="0"/>
                <a:cs typeface="Times New Roman" panose="02020603050405020304" pitchFamily="18" charset="0"/>
              </a:rPr>
              <a:t>-</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Рисование с использованием нетрадиционной техники «рисование солью» - «Салют победы» </a:t>
            </a:r>
          </a:p>
          <a:p>
            <a:pPr marL="0" indent="0">
              <a:lnSpc>
                <a:spcPct val="107000"/>
              </a:lnSpc>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-Рисование «Военная техника»</a:t>
            </a:r>
          </a:p>
          <a:p>
            <a:pPr marL="0" indent="0">
              <a:lnSpc>
                <a:spcPct val="107000"/>
              </a:lnSpc>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-Лепка на диске «Символы ВОВ»</a:t>
            </a:r>
          </a:p>
          <a:p>
            <a:pPr marL="0" indent="0">
              <a:lnSpc>
                <a:spcPct val="107000"/>
              </a:lnSpc>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-Создание совместного плаката «Спасибо за мир»</a:t>
            </a:r>
          </a:p>
          <a:p>
            <a:pPr marL="0" indent="0">
              <a:lnSpc>
                <a:spcPct val="107000"/>
              </a:lnSpc>
              <a:spcBef>
                <a:spcPts val="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-Создание </a:t>
            </a:r>
            <a:r>
              <a:rPr lang="ru-RU" sz="2000" dirty="0" err="1">
                <a:effectLst/>
                <a:latin typeface="Times New Roman" panose="02020603050405020304" pitchFamily="18" charset="0"/>
                <a:ea typeface="Calibri" panose="020F0502020204030204" pitchFamily="34" charset="0"/>
                <a:cs typeface="Times New Roman" panose="02020603050405020304" pitchFamily="18" charset="0"/>
              </a:rPr>
              <a:t>лэпбука</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«Война 1941-1945»</a:t>
            </a:r>
          </a:p>
          <a:p>
            <a:endParaRPr lang="ru-RU" dirty="0"/>
          </a:p>
        </p:txBody>
      </p:sp>
      <p:pic>
        <p:nvPicPr>
          <p:cNvPr id="7" name="Рисунок 6">
            <a:extLst>
              <a:ext uri="{FF2B5EF4-FFF2-40B4-BE49-F238E27FC236}">
                <a16:creationId xmlns:a16="http://schemas.microsoft.com/office/drawing/2014/main" id="{2D636BA4-FE69-4623-8E93-2EB38CA14914}"/>
              </a:ext>
            </a:extLst>
          </p:cNvPr>
          <p:cNvPicPr>
            <a:picLocks noChangeAspect="1"/>
          </p:cNvPicPr>
          <p:nvPr/>
        </p:nvPicPr>
        <p:blipFill rotWithShape="1">
          <a:blip r:embed="rId4">
            <a:extLst>
              <a:ext uri="{28A0092B-C50C-407E-A947-70E740481C1C}">
                <a14:useLocalDpi xmlns:a14="http://schemas.microsoft.com/office/drawing/2010/main" val="0"/>
              </a:ext>
            </a:extLst>
          </a:blip>
          <a:srcRect t="9524" b="19576"/>
          <a:stretch/>
        </p:blipFill>
        <p:spPr>
          <a:xfrm>
            <a:off x="1965581" y="3813629"/>
            <a:ext cx="2269543" cy="2862967"/>
          </a:xfrm>
          <a:prstGeom prst="rect">
            <a:avLst/>
          </a:prstGeom>
          <a:ln>
            <a:noFill/>
          </a:ln>
          <a:effectLst>
            <a:softEdge rad="112500"/>
          </a:effectLst>
        </p:spPr>
      </p:pic>
      <p:pic>
        <p:nvPicPr>
          <p:cNvPr id="9" name="Рисунок 8">
            <a:extLst>
              <a:ext uri="{FF2B5EF4-FFF2-40B4-BE49-F238E27FC236}">
                <a16:creationId xmlns:a16="http://schemas.microsoft.com/office/drawing/2014/main" id="{B16CB569-06A9-45DA-A7A0-0569C0F3AC29}"/>
              </a:ext>
            </a:extLst>
          </p:cNvPr>
          <p:cNvPicPr>
            <a:picLocks noChangeAspect="1"/>
          </p:cNvPicPr>
          <p:nvPr/>
        </p:nvPicPr>
        <p:blipFill rotWithShape="1">
          <a:blip r:embed="rId5">
            <a:extLst>
              <a:ext uri="{28A0092B-C50C-407E-A947-70E740481C1C}">
                <a14:useLocalDpi xmlns:a14="http://schemas.microsoft.com/office/drawing/2010/main" val="0"/>
              </a:ext>
            </a:extLst>
          </a:blip>
          <a:srcRect t="5503" b="23387"/>
          <a:stretch/>
        </p:blipFill>
        <p:spPr>
          <a:xfrm>
            <a:off x="67824" y="3185294"/>
            <a:ext cx="1930978" cy="2443149"/>
          </a:xfrm>
          <a:prstGeom prst="rect">
            <a:avLst/>
          </a:prstGeom>
          <a:ln>
            <a:noFill/>
          </a:ln>
          <a:effectLst>
            <a:softEdge rad="112500"/>
          </a:effectLst>
        </p:spPr>
      </p:pic>
      <p:pic>
        <p:nvPicPr>
          <p:cNvPr id="13" name="Рисунок 12">
            <a:extLst>
              <a:ext uri="{FF2B5EF4-FFF2-40B4-BE49-F238E27FC236}">
                <a16:creationId xmlns:a16="http://schemas.microsoft.com/office/drawing/2014/main" id="{461852BF-9B85-42DC-8BF2-DCFDA5C9BB87}"/>
              </a:ext>
            </a:extLst>
          </p:cNvPr>
          <p:cNvPicPr>
            <a:picLocks noChangeAspect="1"/>
          </p:cNvPicPr>
          <p:nvPr/>
        </p:nvPicPr>
        <p:blipFill rotWithShape="1">
          <a:blip r:embed="rId6">
            <a:extLst>
              <a:ext uri="{28A0092B-C50C-407E-A947-70E740481C1C}">
                <a14:useLocalDpi xmlns:a14="http://schemas.microsoft.com/office/drawing/2010/main" val="0"/>
              </a:ext>
            </a:extLst>
          </a:blip>
          <a:srcRect r="5943" b="10476"/>
          <a:stretch/>
        </p:blipFill>
        <p:spPr>
          <a:xfrm>
            <a:off x="6280887" y="3807723"/>
            <a:ext cx="1776974" cy="3009273"/>
          </a:xfrm>
          <a:prstGeom prst="rect">
            <a:avLst/>
          </a:prstGeom>
          <a:ln>
            <a:noFill/>
          </a:ln>
          <a:effectLst>
            <a:softEdge rad="112500"/>
          </a:effectLst>
        </p:spPr>
      </p:pic>
      <p:pic>
        <p:nvPicPr>
          <p:cNvPr id="15" name="Рисунок 14">
            <a:extLst>
              <a:ext uri="{FF2B5EF4-FFF2-40B4-BE49-F238E27FC236}">
                <a16:creationId xmlns:a16="http://schemas.microsoft.com/office/drawing/2014/main" id="{8ACEEE6B-56AB-4296-B665-84FA847AD51D}"/>
              </a:ext>
            </a:extLst>
          </p:cNvPr>
          <p:cNvPicPr>
            <a:picLocks noChangeAspect="1"/>
          </p:cNvPicPr>
          <p:nvPr/>
        </p:nvPicPr>
        <p:blipFill rotWithShape="1">
          <a:blip r:embed="rId7">
            <a:extLst>
              <a:ext uri="{28A0092B-C50C-407E-A947-70E740481C1C}">
                <a14:useLocalDpi xmlns:a14="http://schemas.microsoft.com/office/drawing/2010/main" val="0"/>
              </a:ext>
            </a:extLst>
          </a:blip>
          <a:srcRect t="4233" b="26561"/>
          <a:stretch/>
        </p:blipFill>
        <p:spPr>
          <a:xfrm>
            <a:off x="6820597" y="1614814"/>
            <a:ext cx="1798094" cy="2214080"/>
          </a:xfrm>
          <a:prstGeom prst="rect">
            <a:avLst/>
          </a:prstGeom>
          <a:ln>
            <a:noFill/>
          </a:ln>
          <a:effectLst>
            <a:softEdge rad="112500"/>
          </a:effectLst>
        </p:spPr>
      </p:pic>
      <p:pic>
        <p:nvPicPr>
          <p:cNvPr id="17" name="Рисунок 16">
            <a:extLst>
              <a:ext uri="{FF2B5EF4-FFF2-40B4-BE49-F238E27FC236}">
                <a16:creationId xmlns:a16="http://schemas.microsoft.com/office/drawing/2014/main" id="{A69646AF-9CA1-4F4D-8658-B74F4CA0B108}"/>
              </a:ext>
            </a:extLst>
          </p:cNvPr>
          <p:cNvPicPr>
            <a:picLocks noChangeAspect="1"/>
          </p:cNvPicPr>
          <p:nvPr/>
        </p:nvPicPr>
        <p:blipFill rotWithShape="1">
          <a:blip r:embed="rId8">
            <a:extLst>
              <a:ext uri="{28A0092B-C50C-407E-A947-70E740481C1C}">
                <a14:useLocalDpi xmlns:a14="http://schemas.microsoft.com/office/drawing/2010/main" val="0"/>
              </a:ext>
            </a:extLst>
          </a:blip>
          <a:srcRect t="14604" b="8147"/>
          <a:stretch/>
        </p:blipFill>
        <p:spPr>
          <a:xfrm>
            <a:off x="8175280" y="3942742"/>
            <a:ext cx="2019296" cy="2775403"/>
          </a:xfrm>
          <a:prstGeom prst="rect">
            <a:avLst/>
          </a:prstGeom>
          <a:ln>
            <a:noFill/>
          </a:ln>
          <a:effectLst>
            <a:softEdge rad="112500"/>
          </a:effectLst>
        </p:spPr>
      </p:pic>
      <p:pic>
        <p:nvPicPr>
          <p:cNvPr id="19" name="Рисунок 18">
            <a:extLst>
              <a:ext uri="{FF2B5EF4-FFF2-40B4-BE49-F238E27FC236}">
                <a16:creationId xmlns:a16="http://schemas.microsoft.com/office/drawing/2014/main" id="{8CBEEE17-0621-447E-95A3-0B24AB816F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4241" y="3601709"/>
            <a:ext cx="1798094" cy="3199244"/>
          </a:xfrm>
          <a:prstGeom prst="rect">
            <a:avLst/>
          </a:prstGeom>
          <a:ln>
            <a:noFill/>
          </a:ln>
          <a:effectLst>
            <a:softEdge rad="112500"/>
          </a:effectLst>
        </p:spPr>
      </p:pic>
      <p:pic>
        <p:nvPicPr>
          <p:cNvPr id="21" name="Рисунок 20">
            <a:extLst>
              <a:ext uri="{FF2B5EF4-FFF2-40B4-BE49-F238E27FC236}">
                <a16:creationId xmlns:a16="http://schemas.microsoft.com/office/drawing/2014/main" id="{C09975E9-6A89-492B-9038-F492CC49244E}"/>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857" t="3598" r="5984"/>
          <a:stretch/>
        </p:blipFill>
        <p:spPr>
          <a:xfrm>
            <a:off x="8875393" y="1701814"/>
            <a:ext cx="3098011" cy="1842848"/>
          </a:xfrm>
          <a:prstGeom prst="rect">
            <a:avLst/>
          </a:prstGeom>
          <a:ln>
            <a:noFill/>
          </a:ln>
          <a:effectLst>
            <a:softEdge rad="112500"/>
          </a:effectLst>
        </p:spPr>
      </p:pic>
    </p:spTree>
    <p:extLst>
      <p:ext uri="{BB962C8B-B14F-4D97-AF65-F5344CB8AC3E}">
        <p14:creationId xmlns:p14="http://schemas.microsoft.com/office/powerpoint/2010/main" val="256708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3B7E4278-F457-4B0B-B662-E494AD341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530"/>
            <a:ext cx="12192000" cy="6858000"/>
          </a:xfrm>
          <a:prstGeom prst="rect">
            <a:avLst/>
          </a:prstGeom>
        </p:spPr>
      </p:pic>
      <p:pic>
        <p:nvPicPr>
          <p:cNvPr id="6" name="Рисунок 5">
            <a:extLst>
              <a:ext uri="{FF2B5EF4-FFF2-40B4-BE49-F238E27FC236}">
                <a16:creationId xmlns:a16="http://schemas.microsoft.com/office/drawing/2014/main" id="{4D4DB5A0-46F3-4380-A6B8-3B7FF3A60CD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618" t="11170" r="2879" b="5992"/>
          <a:stretch/>
        </p:blipFill>
        <p:spPr>
          <a:xfrm>
            <a:off x="1399715" y="1400285"/>
            <a:ext cx="3008521" cy="1483426"/>
          </a:xfrm>
          <a:prstGeom prst="rect">
            <a:avLst/>
          </a:prstGeom>
          <a:ln>
            <a:noFill/>
          </a:ln>
          <a:effectLst>
            <a:softEdge rad="112500"/>
          </a:effectLst>
        </p:spPr>
      </p:pic>
      <p:pic>
        <p:nvPicPr>
          <p:cNvPr id="8" name="Рисунок 7">
            <a:extLst>
              <a:ext uri="{FF2B5EF4-FFF2-40B4-BE49-F238E27FC236}">
                <a16:creationId xmlns:a16="http://schemas.microsoft.com/office/drawing/2014/main" id="{0289659C-FE68-4FEE-92B3-95440DD0202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020" b="15556"/>
          <a:stretch/>
        </p:blipFill>
        <p:spPr>
          <a:xfrm>
            <a:off x="-30362" y="82852"/>
            <a:ext cx="1625598" cy="2326109"/>
          </a:xfrm>
          <a:prstGeom prst="rect">
            <a:avLst/>
          </a:prstGeom>
          <a:ln>
            <a:noFill/>
          </a:ln>
          <a:effectLst>
            <a:softEdge rad="112500"/>
          </a:effectLst>
        </p:spPr>
      </p:pic>
      <p:pic>
        <p:nvPicPr>
          <p:cNvPr id="10" name="Рисунок 9">
            <a:extLst>
              <a:ext uri="{FF2B5EF4-FFF2-40B4-BE49-F238E27FC236}">
                <a16:creationId xmlns:a16="http://schemas.microsoft.com/office/drawing/2014/main" id="{E4CAE914-DD84-4F01-A7CB-94AA9F00ABF4}"/>
              </a:ext>
            </a:extLst>
          </p:cNvPr>
          <p:cNvPicPr>
            <a:picLocks noChangeAspect="1"/>
          </p:cNvPicPr>
          <p:nvPr/>
        </p:nvPicPr>
        <p:blipFill rotWithShape="1">
          <a:blip r:embed="rId5">
            <a:extLst>
              <a:ext uri="{28A0092B-C50C-407E-A947-70E740481C1C}">
                <a14:useLocalDpi xmlns:a14="http://schemas.microsoft.com/office/drawing/2010/main" val="0"/>
              </a:ext>
            </a:extLst>
          </a:blip>
          <a:srcRect t="25186" r="21459" b="15133"/>
          <a:stretch/>
        </p:blipFill>
        <p:spPr>
          <a:xfrm>
            <a:off x="3809460" y="49823"/>
            <a:ext cx="1684703" cy="2277785"/>
          </a:xfrm>
          <a:prstGeom prst="rect">
            <a:avLst/>
          </a:prstGeom>
          <a:ln>
            <a:noFill/>
          </a:ln>
          <a:effectLst>
            <a:softEdge rad="112500"/>
          </a:effectLst>
        </p:spPr>
      </p:pic>
      <p:pic>
        <p:nvPicPr>
          <p:cNvPr id="14" name="Рисунок 13">
            <a:extLst>
              <a:ext uri="{FF2B5EF4-FFF2-40B4-BE49-F238E27FC236}">
                <a16:creationId xmlns:a16="http://schemas.microsoft.com/office/drawing/2014/main" id="{896DD1E3-5CA4-486E-BF30-5CDEDB8B09B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000" r="11905" b="2328"/>
          <a:stretch/>
        </p:blipFill>
        <p:spPr>
          <a:xfrm>
            <a:off x="185134" y="2994227"/>
            <a:ext cx="2857878" cy="1889557"/>
          </a:xfrm>
          <a:prstGeom prst="rect">
            <a:avLst/>
          </a:prstGeom>
          <a:ln>
            <a:noFill/>
          </a:ln>
          <a:effectLst>
            <a:softEdge rad="112500"/>
          </a:effectLst>
        </p:spPr>
      </p:pic>
      <p:pic>
        <p:nvPicPr>
          <p:cNvPr id="16" name="Рисунок 15">
            <a:extLst>
              <a:ext uri="{FF2B5EF4-FFF2-40B4-BE49-F238E27FC236}">
                <a16:creationId xmlns:a16="http://schemas.microsoft.com/office/drawing/2014/main" id="{B19AD0E5-905F-4F7F-B4E1-B8A8421F3B5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566" t="13121" b="9841"/>
          <a:stretch/>
        </p:blipFill>
        <p:spPr>
          <a:xfrm>
            <a:off x="3352815" y="2860557"/>
            <a:ext cx="1402549" cy="2035749"/>
          </a:xfrm>
          <a:prstGeom prst="rect">
            <a:avLst/>
          </a:prstGeom>
          <a:ln>
            <a:noFill/>
          </a:ln>
          <a:effectLst>
            <a:softEdge rad="112500"/>
          </a:effectLst>
        </p:spPr>
      </p:pic>
      <p:pic>
        <p:nvPicPr>
          <p:cNvPr id="18" name="Рисунок 17">
            <a:extLst>
              <a:ext uri="{FF2B5EF4-FFF2-40B4-BE49-F238E27FC236}">
                <a16:creationId xmlns:a16="http://schemas.microsoft.com/office/drawing/2014/main" id="{F3693961-4F18-4B7C-9B97-99D832B6D187}"/>
              </a:ext>
            </a:extLst>
          </p:cNvPr>
          <p:cNvPicPr>
            <a:picLocks noChangeAspect="1"/>
          </p:cNvPicPr>
          <p:nvPr/>
        </p:nvPicPr>
        <p:blipFill rotWithShape="1">
          <a:blip r:embed="rId8">
            <a:extLst>
              <a:ext uri="{28A0092B-C50C-407E-A947-70E740481C1C}">
                <a14:useLocalDpi xmlns:a14="http://schemas.microsoft.com/office/drawing/2010/main" val="0"/>
              </a:ext>
            </a:extLst>
          </a:blip>
          <a:srcRect t="11216" b="25715"/>
          <a:stretch/>
        </p:blipFill>
        <p:spPr>
          <a:xfrm>
            <a:off x="2840403" y="4860291"/>
            <a:ext cx="1745180" cy="1958348"/>
          </a:xfrm>
          <a:prstGeom prst="rect">
            <a:avLst/>
          </a:prstGeom>
          <a:ln>
            <a:noFill/>
          </a:ln>
          <a:effectLst>
            <a:softEdge rad="112500"/>
          </a:effectLst>
        </p:spPr>
      </p:pic>
      <p:pic>
        <p:nvPicPr>
          <p:cNvPr id="20" name="Рисунок 19">
            <a:extLst>
              <a:ext uri="{FF2B5EF4-FFF2-40B4-BE49-F238E27FC236}">
                <a16:creationId xmlns:a16="http://schemas.microsoft.com/office/drawing/2014/main" id="{8010CB4D-18C7-4AA4-B457-D2EC96615FFC}"/>
              </a:ext>
            </a:extLst>
          </p:cNvPr>
          <p:cNvPicPr>
            <a:picLocks noChangeAspect="1"/>
          </p:cNvPicPr>
          <p:nvPr/>
        </p:nvPicPr>
        <p:blipFill rotWithShape="1">
          <a:blip r:embed="rId9">
            <a:extLst>
              <a:ext uri="{28A0092B-C50C-407E-A947-70E740481C1C}">
                <a14:useLocalDpi xmlns:a14="http://schemas.microsoft.com/office/drawing/2010/main" val="0"/>
              </a:ext>
            </a:extLst>
          </a:blip>
          <a:srcRect t="12064" b="13228"/>
          <a:stretch/>
        </p:blipFill>
        <p:spPr>
          <a:xfrm>
            <a:off x="10295071" y="0"/>
            <a:ext cx="1927593" cy="2562261"/>
          </a:xfrm>
          <a:prstGeom prst="rect">
            <a:avLst/>
          </a:prstGeom>
          <a:ln>
            <a:noFill/>
          </a:ln>
          <a:effectLst>
            <a:softEdge rad="112500"/>
          </a:effectLst>
        </p:spPr>
      </p:pic>
      <p:pic>
        <p:nvPicPr>
          <p:cNvPr id="22" name="Рисунок 21">
            <a:extLst>
              <a:ext uri="{FF2B5EF4-FFF2-40B4-BE49-F238E27FC236}">
                <a16:creationId xmlns:a16="http://schemas.microsoft.com/office/drawing/2014/main" id="{215ED983-6291-4344-8CC7-C666D10000FC}"/>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12275" b="8572"/>
          <a:stretch/>
        </p:blipFill>
        <p:spPr>
          <a:xfrm>
            <a:off x="7467850" y="1148156"/>
            <a:ext cx="2888598" cy="2075645"/>
          </a:xfrm>
          <a:prstGeom prst="rect">
            <a:avLst/>
          </a:prstGeom>
          <a:ln>
            <a:noFill/>
          </a:ln>
          <a:effectLst>
            <a:softEdge rad="112500"/>
          </a:effectLst>
        </p:spPr>
      </p:pic>
      <p:pic>
        <p:nvPicPr>
          <p:cNvPr id="24" name="Рисунок 23">
            <a:extLst>
              <a:ext uri="{FF2B5EF4-FFF2-40B4-BE49-F238E27FC236}">
                <a16:creationId xmlns:a16="http://schemas.microsoft.com/office/drawing/2014/main" id="{27FC2526-878C-4660-894F-95E62D35BF2E}"/>
              </a:ext>
            </a:extLst>
          </p:cNvPr>
          <p:cNvPicPr>
            <a:picLocks noChangeAspect="1"/>
          </p:cNvPicPr>
          <p:nvPr/>
        </p:nvPicPr>
        <p:blipFill rotWithShape="1">
          <a:blip r:embed="rId11">
            <a:extLst>
              <a:ext uri="{28A0092B-C50C-407E-A947-70E740481C1C}">
                <a14:useLocalDpi xmlns:a14="http://schemas.microsoft.com/office/drawing/2010/main" val="0"/>
              </a:ext>
            </a:extLst>
          </a:blip>
          <a:srcRect t="19887" b="15633"/>
          <a:stretch/>
        </p:blipFill>
        <p:spPr>
          <a:xfrm>
            <a:off x="5618566" y="97141"/>
            <a:ext cx="1927593" cy="2211423"/>
          </a:xfrm>
          <a:prstGeom prst="rect">
            <a:avLst/>
          </a:prstGeom>
          <a:ln>
            <a:noFill/>
          </a:ln>
          <a:effectLst>
            <a:softEdge rad="112500"/>
          </a:effectLst>
        </p:spPr>
      </p:pic>
      <p:sp>
        <p:nvSpPr>
          <p:cNvPr id="25" name="TextBox 24">
            <a:extLst>
              <a:ext uri="{FF2B5EF4-FFF2-40B4-BE49-F238E27FC236}">
                <a16:creationId xmlns:a16="http://schemas.microsoft.com/office/drawing/2014/main" id="{2513FB7B-24FA-4258-A4C0-A316A3078104}"/>
              </a:ext>
            </a:extLst>
          </p:cNvPr>
          <p:cNvSpPr txBox="1"/>
          <p:nvPr/>
        </p:nvSpPr>
        <p:spPr>
          <a:xfrm>
            <a:off x="7426071" y="186226"/>
            <a:ext cx="3027430" cy="961930"/>
          </a:xfrm>
          <a:prstGeom prst="rect">
            <a:avLst/>
          </a:prstGeom>
          <a:noFill/>
        </p:spPr>
        <p:txBody>
          <a:bodyPr wrap="square" rtlCol="0">
            <a:spAutoFit/>
          </a:bodyPr>
          <a:lstStyle/>
          <a:p>
            <a:pPr marL="0" indent="0" algn="ctr">
              <a:lnSpc>
                <a:spcPct val="107000"/>
              </a:lnSpc>
              <a:spcBef>
                <a:spcPts val="0"/>
              </a:spcBef>
              <a:buNone/>
            </a:pPr>
            <a:r>
              <a:rPr lang="ru-RU" sz="1800" b="1" dirty="0">
                <a:effectLst/>
                <a:latin typeface="Bookman Old Style" panose="02050604050505020204" pitchFamily="18" charset="0"/>
                <a:ea typeface="Calibri" panose="020F0502020204030204" pitchFamily="34" charset="0"/>
                <a:cs typeface="Times New Roman" panose="02020603050405020304" pitchFamily="18" charset="0"/>
              </a:rPr>
              <a:t>-Создание совместного плаката «Спасибо за мир»</a:t>
            </a:r>
          </a:p>
        </p:txBody>
      </p:sp>
      <p:sp>
        <p:nvSpPr>
          <p:cNvPr id="30" name="TextBox 29">
            <a:extLst>
              <a:ext uri="{FF2B5EF4-FFF2-40B4-BE49-F238E27FC236}">
                <a16:creationId xmlns:a16="http://schemas.microsoft.com/office/drawing/2014/main" id="{2644D437-33FF-4A17-8F6F-871192DA17F7}"/>
              </a:ext>
            </a:extLst>
          </p:cNvPr>
          <p:cNvSpPr txBox="1"/>
          <p:nvPr/>
        </p:nvSpPr>
        <p:spPr>
          <a:xfrm>
            <a:off x="1539957" y="73552"/>
            <a:ext cx="2340110" cy="1460272"/>
          </a:xfrm>
          <a:prstGeom prst="rect">
            <a:avLst/>
          </a:prstGeom>
          <a:noFill/>
        </p:spPr>
        <p:txBody>
          <a:bodyPr wrap="square" rtlCol="0">
            <a:spAutoFit/>
          </a:bodyPr>
          <a:lstStyle/>
          <a:p>
            <a:pPr marL="0" indent="0" algn="ctr">
              <a:lnSpc>
                <a:spcPct val="107000"/>
              </a:lnSpc>
              <a:spcBef>
                <a:spcPts val="0"/>
              </a:spcBef>
              <a:buNone/>
            </a:pPr>
            <a:r>
              <a:rPr lang="ru-RU" sz="1400" b="1" dirty="0">
                <a:latin typeface="Times New Roman" panose="02020603050405020304" pitchFamily="18" charset="0"/>
                <a:ea typeface="Calibri" panose="020F0502020204030204" pitchFamily="34" charset="0"/>
                <a:cs typeface="Times New Roman" panose="02020603050405020304" pitchFamily="18" charset="0"/>
              </a:rPr>
              <a:t>-</a:t>
            </a:r>
            <a:r>
              <a:rPr lang="ru-RU" sz="1400" b="1" dirty="0">
                <a:effectLst/>
                <a:latin typeface="Bookman Old Style" panose="02050604050505020204" pitchFamily="18" charset="0"/>
                <a:ea typeface="Calibri" panose="020F0502020204030204" pitchFamily="34" charset="0"/>
                <a:cs typeface="Times New Roman" panose="02020603050405020304" pitchFamily="18" charset="0"/>
              </a:rPr>
              <a:t>Рисование с использованием нетрадиционной техники «рисование солью» - «Салют победы» </a:t>
            </a:r>
          </a:p>
        </p:txBody>
      </p:sp>
      <p:sp>
        <p:nvSpPr>
          <p:cNvPr id="32" name="TextBox 31">
            <a:extLst>
              <a:ext uri="{FF2B5EF4-FFF2-40B4-BE49-F238E27FC236}">
                <a16:creationId xmlns:a16="http://schemas.microsoft.com/office/drawing/2014/main" id="{48A206CA-C27A-4234-B25E-8224D1785AFE}"/>
              </a:ext>
            </a:extLst>
          </p:cNvPr>
          <p:cNvSpPr txBox="1"/>
          <p:nvPr/>
        </p:nvSpPr>
        <p:spPr>
          <a:xfrm>
            <a:off x="124850" y="5388745"/>
            <a:ext cx="2316041" cy="665567"/>
          </a:xfrm>
          <a:prstGeom prst="rect">
            <a:avLst/>
          </a:prstGeom>
          <a:noFill/>
        </p:spPr>
        <p:txBody>
          <a:bodyPr wrap="square" rtlCol="0">
            <a:spAutoFit/>
          </a:bodyPr>
          <a:lstStyle/>
          <a:p>
            <a:pPr marL="0" indent="0" algn="ctr">
              <a:lnSpc>
                <a:spcPct val="107000"/>
              </a:lnSpc>
              <a:spcBef>
                <a:spcPts val="0"/>
              </a:spcBef>
              <a:buNone/>
            </a:pPr>
            <a:r>
              <a:rPr lang="ru-RU" sz="1800" b="1" dirty="0">
                <a:effectLst/>
                <a:latin typeface="Bookman Old Style" panose="02050604050505020204" pitchFamily="18" charset="0"/>
                <a:ea typeface="Calibri" panose="020F0502020204030204" pitchFamily="34" charset="0"/>
                <a:cs typeface="Times New Roman" panose="02020603050405020304" pitchFamily="18" charset="0"/>
              </a:rPr>
              <a:t>-Лепка на диске «Символы ВОВ»</a:t>
            </a:r>
          </a:p>
        </p:txBody>
      </p:sp>
      <p:pic>
        <p:nvPicPr>
          <p:cNvPr id="34" name="Рисунок 33">
            <a:extLst>
              <a:ext uri="{FF2B5EF4-FFF2-40B4-BE49-F238E27FC236}">
                <a16:creationId xmlns:a16="http://schemas.microsoft.com/office/drawing/2014/main" id="{DF355D9B-AFAC-433B-9677-9F966B1114E4}"/>
              </a:ext>
            </a:extLst>
          </p:cNvPr>
          <p:cNvPicPr>
            <a:picLocks noChangeAspect="1"/>
          </p:cNvPicPr>
          <p:nvPr/>
        </p:nvPicPr>
        <p:blipFill rotWithShape="1">
          <a:blip r:embed="rId12">
            <a:extLst>
              <a:ext uri="{28A0092B-C50C-407E-A947-70E740481C1C}">
                <a14:useLocalDpi xmlns:a14="http://schemas.microsoft.com/office/drawing/2010/main" val="0"/>
              </a:ext>
            </a:extLst>
          </a:blip>
          <a:srcRect l="9328" t="24973" r="4162" b="24469"/>
          <a:stretch/>
        </p:blipFill>
        <p:spPr>
          <a:xfrm>
            <a:off x="4895386" y="2408961"/>
            <a:ext cx="2262661" cy="2352734"/>
          </a:xfrm>
          <a:prstGeom prst="rect">
            <a:avLst/>
          </a:prstGeom>
          <a:ln>
            <a:noFill/>
          </a:ln>
          <a:effectLst>
            <a:softEdge rad="112500"/>
          </a:effectLst>
        </p:spPr>
      </p:pic>
      <p:pic>
        <p:nvPicPr>
          <p:cNvPr id="36" name="Рисунок 35">
            <a:extLst>
              <a:ext uri="{FF2B5EF4-FFF2-40B4-BE49-F238E27FC236}">
                <a16:creationId xmlns:a16="http://schemas.microsoft.com/office/drawing/2014/main" id="{AB801709-85A2-48C5-98EF-25D648330D36}"/>
              </a:ext>
            </a:extLst>
          </p:cNvPr>
          <p:cNvPicPr>
            <a:picLocks noChangeAspect="1"/>
          </p:cNvPicPr>
          <p:nvPr/>
        </p:nvPicPr>
        <p:blipFill rotWithShape="1">
          <a:blip r:embed="rId13">
            <a:extLst>
              <a:ext uri="{28A0092B-C50C-407E-A947-70E740481C1C}">
                <a14:useLocalDpi xmlns:a14="http://schemas.microsoft.com/office/drawing/2010/main" val="0"/>
              </a:ext>
            </a:extLst>
          </a:blip>
          <a:srcRect l="6212" t="12487" b="11718"/>
          <a:stretch/>
        </p:blipFill>
        <p:spPr>
          <a:xfrm>
            <a:off x="10226763" y="3305314"/>
            <a:ext cx="1850262" cy="2660480"/>
          </a:xfrm>
          <a:prstGeom prst="rect">
            <a:avLst/>
          </a:prstGeom>
          <a:ln>
            <a:noFill/>
          </a:ln>
          <a:effectLst>
            <a:softEdge rad="112500"/>
          </a:effectLst>
        </p:spPr>
      </p:pic>
      <p:pic>
        <p:nvPicPr>
          <p:cNvPr id="38" name="Рисунок 37">
            <a:extLst>
              <a:ext uri="{FF2B5EF4-FFF2-40B4-BE49-F238E27FC236}">
                <a16:creationId xmlns:a16="http://schemas.microsoft.com/office/drawing/2014/main" id="{6C15C05F-156B-44E2-9E1B-0F89D53307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26716" y="4715444"/>
            <a:ext cx="3931419" cy="2211423"/>
          </a:xfrm>
          <a:prstGeom prst="rect">
            <a:avLst/>
          </a:prstGeom>
          <a:ln>
            <a:noFill/>
          </a:ln>
          <a:effectLst>
            <a:softEdge rad="112500"/>
          </a:effectLst>
        </p:spPr>
      </p:pic>
      <p:sp>
        <p:nvSpPr>
          <p:cNvPr id="39" name="TextBox 38">
            <a:extLst>
              <a:ext uri="{FF2B5EF4-FFF2-40B4-BE49-F238E27FC236}">
                <a16:creationId xmlns:a16="http://schemas.microsoft.com/office/drawing/2014/main" id="{2AC0AC2B-4AD3-4330-A7DB-E84EDF224608}"/>
              </a:ext>
            </a:extLst>
          </p:cNvPr>
          <p:cNvSpPr txBox="1"/>
          <p:nvPr/>
        </p:nvSpPr>
        <p:spPr>
          <a:xfrm>
            <a:off x="7467850" y="3555036"/>
            <a:ext cx="2532064" cy="665567"/>
          </a:xfrm>
          <a:prstGeom prst="rect">
            <a:avLst/>
          </a:prstGeom>
          <a:noFill/>
        </p:spPr>
        <p:txBody>
          <a:bodyPr wrap="square" rtlCol="0">
            <a:spAutoFit/>
          </a:bodyPr>
          <a:lstStyle/>
          <a:p>
            <a:pPr marL="0" indent="0" algn="ctr">
              <a:lnSpc>
                <a:spcPct val="107000"/>
              </a:lnSpc>
              <a:spcBef>
                <a:spcPts val="0"/>
              </a:spcBef>
              <a:buNone/>
            </a:pPr>
            <a:r>
              <a:rPr lang="ru-RU" sz="1800" b="1" dirty="0">
                <a:effectLst/>
                <a:latin typeface="Bookman Old Style" panose="02050604050505020204" pitchFamily="18" charset="0"/>
                <a:ea typeface="Calibri" panose="020F0502020204030204" pitchFamily="34" charset="0"/>
                <a:cs typeface="Times New Roman" panose="02020603050405020304" pitchFamily="18" charset="0"/>
              </a:rPr>
              <a:t>-Создание </a:t>
            </a:r>
            <a:r>
              <a:rPr lang="ru-RU" sz="1800" b="1" dirty="0" err="1">
                <a:effectLst/>
                <a:latin typeface="Bookman Old Style" panose="02050604050505020204" pitchFamily="18" charset="0"/>
                <a:ea typeface="Calibri" panose="020F0502020204030204" pitchFamily="34" charset="0"/>
                <a:cs typeface="Times New Roman" panose="02020603050405020304" pitchFamily="18" charset="0"/>
              </a:rPr>
              <a:t>лэпбука</a:t>
            </a:r>
            <a:r>
              <a:rPr lang="ru-RU" sz="1800" b="1" dirty="0">
                <a:effectLst/>
                <a:latin typeface="Bookman Old Style" panose="02050604050505020204" pitchFamily="18" charset="0"/>
                <a:ea typeface="Calibri" panose="020F0502020204030204" pitchFamily="34" charset="0"/>
                <a:cs typeface="Times New Roman" panose="02020603050405020304" pitchFamily="18" charset="0"/>
              </a:rPr>
              <a:t> «Война 1941-1945»</a:t>
            </a:r>
          </a:p>
        </p:txBody>
      </p:sp>
    </p:spTree>
    <p:extLst>
      <p:ext uri="{BB962C8B-B14F-4D97-AF65-F5344CB8AC3E}">
        <p14:creationId xmlns:p14="http://schemas.microsoft.com/office/powerpoint/2010/main" val="3371265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36C18ABC-5C0D-4C54-846E-2C08CC5B2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EB8C4049-3591-4FAC-9845-E5BB447C2168}"/>
              </a:ext>
            </a:extLst>
          </p:cNvPr>
          <p:cNvSpPr>
            <a:spLocks noGrp="1"/>
          </p:cNvSpPr>
          <p:nvPr>
            <p:ph type="title"/>
          </p:nvPr>
        </p:nvSpPr>
        <p:spPr>
          <a:xfrm>
            <a:off x="145143" y="46821"/>
            <a:ext cx="10334171" cy="3219904"/>
          </a:xfrm>
        </p:spPr>
        <p:txBody>
          <a:bodyPr>
            <a:normAutofit fontScale="90000"/>
          </a:bodyPr>
          <a:lstStyle/>
          <a:p>
            <a:pPr>
              <a:lnSpc>
                <a:spcPct val="107000"/>
              </a:lnSpc>
              <a:spcAft>
                <a:spcPts val="80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Работа с родителями.</a:t>
            </a:r>
            <a:r>
              <a:rPr lang="ru-RU" sz="2400" dirty="0">
                <a:effectLst/>
                <a:latin typeface="Calibri" panose="020F0502020204030204" pitchFamily="34" charset="0"/>
                <a:ea typeface="Calibri" panose="020F0502020204030204" pitchFamily="34" charset="0"/>
                <a:cs typeface="Times New Roman" panose="02020603050405020304" pitchFamily="18" charset="0"/>
              </a:rPr>
              <a:t/>
            </a:r>
            <a:br>
              <a:rPr lang="ru-RU" sz="2400" dirty="0">
                <a:effectLst/>
                <a:latin typeface="Calibri" panose="020F0502020204030204" pitchFamily="34" charset="0"/>
                <a:ea typeface="Calibri" panose="020F0502020204030204" pitchFamily="34" charset="0"/>
                <a:cs typeface="Times New Roman" panose="02020603050405020304" pitchFamily="18" charset="0"/>
              </a:rPr>
            </a:b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Папка передвижка «Как рассказать ребенку о войне»</a:t>
            </a:r>
            <a:r>
              <a:rPr lang="ru-RU" sz="2400" dirty="0">
                <a:effectLst/>
                <a:latin typeface="Calibri" panose="020F0502020204030204" pitchFamily="34" charset="0"/>
                <a:ea typeface="Calibri" panose="020F0502020204030204" pitchFamily="34" charset="0"/>
                <a:cs typeface="Times New Roman" panose="02020603050405020304" pitchFamily="18" charset="0"/>
              </a:rPr>
              <a:t/>
            </a:r>
            <a:br>
              <a:rPr lang="ru-RU" sz="2400" dirty="0">
                <a:effectLst/>
                <a:latin typeface="Calibri" panose="020F0502020204030204" pitchFamily="34" charset="0"/>
                <a:ea typeface="Calibri" panose="020F0502020204030204" pitchFamily="34" charset="0"/>
                <a:cs typeface="Times New Roman" panose="02020603050405020304" pitchFamily="18" charset="0"/>
              </a:rPr>
            </a:b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Буклет для родителей «Великий день победы»</a:t>
            </a:r>
            <a:r>
              <a:rPr lang="ru-RU" sz="2400" dirty="0">
                <a:effectLst/>
                <a:latin typeface="Calibri" panose="020F0502020204030204" pitchFamily="34" charset="0"/>
                <a:ea typeface="Calibri" panose="020F0502020204030204" pitchFamily="34" charset="0"/>
                <a:cs typeface="Times New Roman" panose="02020603050405020304" pitchFamily="18" charset="0"/>
              </a:rPr>
              <a:t/>
            </a:r>
            <a:br>
              <a:rPr lang="ru-RU" sz="2400" dirty="0">
                <a:effectLst/>
                <a:latin typeface="Calibri" panose="020F0502020204030204" pitchFamily="34" charset="0"/>
                <a:ea typeface="Calibri" panose="020F0502020204030204" pitchFamily="34" charset="0"/>
                <a:cs typeface="Times New Roman" panose="02020603050405020304" pitchFamily="18" charset="0"/>
              </a:rPr>
            </a:b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Подборка детьми вместе с родителями исторического материала (</a:t>
            </a:r>
            <a:r>
              <a:rPr lang="ru-RU" sz="2400" i="1" dirty="0">
                <a:effectLst/>
                <a:latin typeface="Times New Roman" panose="02020603050405020304" pitchFamily="18" charset="0"/>
                <a:ea typeface="Calibri" panose="020F0502020204030204" pitchFamily="34" charset="0"/>
                <a:cs typeface="Times New Roman" panose="02020603050405020304" pitchFamily="18" charset="0"/>
              </a:rPr>
              <a:t>фотографий, писем, медали, ордена)</a:t>
            </a: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 , подготовка рассказов о своих родственниках, принимавших участие в Великой Отечественной Войне.</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6" name="Рисунок 5">
            <a:extLst>
              <a:ext uri="{FF2B5EF4-FFF2-40B4-BE49-F238E27FC236}">
                <a16:creationId xmlns:a16="http://schemas.microsoft.com/office/drawing/2014/main" id="{BB1F39DE-E522-42B3-B4DE-0951CF2D4BBA}"/>
              </a:ext>
            </a:extLst>
          </p:cNvPr>
          <p:cNvPicPr>
            <a:picLocks noChangeAspect="1"/>
          </p:cNvPicPr>
          <p:nvPr/>
        </p:nvPicPr>
        <p:blipFill rotWithShape="1">
          <a:blip r:embed="rId3">
            <a:extLst>
              <a:ext uri="{28A0092B-C50C-407E-A947-70E740481C1C}">
                <a14:useLocalDpi xmlns:a14="http://schemas.microsoft.com/office/drawing/2010/main" val="0"/>
              </a:ext>
            </a:extLst>
          </a:blip>
          <a:srcRect l="1425" t="6561" b="9841"/>
          <a:stretch/>
        </p:blipFill>
        <p:spPr>
          <a:xfrm>
            <a:off x="320528" y="2572840"/>
            <a:ext cx="4189957" cy="1994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Рисунок 7">
            <a:extLst>
              <a:ext uri="{FF2B5EF4-FFF2-40B4-BE49-F238E27FC236}">
                <a16:creationId xmlns:a16="http://schemas.microsoft.com/office/drawing/2014/main" id="{A0C55D2C-8559-4EAD-9B8E-18EE0B386E24}"/>
              </a:ext>
            </a:extLst>
          </p:cNvPr>
          <p:cNvPicPr>
            <a:picLocks noChangeAspect="1"/>
          </p:cNvPicPr>
          <p:nvPr/>
        </p:nvPicPr>
        <p:blipFill rotWithShape="1">
          <a:blip r:embed="rId4">
            <a:extLst>
              <a:ext uri="{28A0092B-C50C-407E-A947-70E740481C1C}">
                <a14:useLocalDpi xmlns:a14="http://schemas.microsoft.com/office/drawing/2010/main" val="0"/>
              </a:ext>
            </a:extLst>
          </a:blip>
          <a:srcRect t="17990" b="13439"/>
          <a:stretch/>
        </p:blipFill>
        <p:spPr>
          <a:xfrm rot="16200000">
            <a:off x="4765020" y="4221814"/>
            <a:ext cx="2313402" cy="28224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a:extLst>
              <a:ext uri="{FF2B5EF4-FFF2-40B4-BE49-F238E27FC236}">
                <a16:creationId xmlns:a16="http://schemas.microsoft.com/office/drawing/2014/main" id="{F41A94FB-11F9-4E5D-9DB5-9BBC530AB95D}"/>
              </a:ext>
            </a:extLst>
          </p:cNvPr>
          <p:cNvPicPr>
            <a:picLocks noChangeAspect="1"/>
          </p:cNvPicPr>
          <p:nvPr/>
        </p:nvPicPr>
        <p:blipFill rotWithShape="1">
          <a:blip r:embed="rId5">
            <a:extLst>
              <a:ext uri="{28A0092B-C50C-407E-A947-70E740481C1C}">
                <a14:useLocalDpi xmlns:a14="http://schemas.microsoft.com/office/drawing/2010/main" val="0"/>
              </a:ext>
            </a:extLst>
          </a:blip>
          <a:srcRect l="10119" t="6773" r="15952" b="3049"/>
          <a:stretch/>
        </p:blipFill>
        <p:spPr>
          <a:xfrm rot="10800000">
            <a:off x="786909" y="4656713"/>
            <a:ext cx="3108742" cy="21330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Рисунок 11">
            <a:extLst>
              <a:ext uri="{FF2B5EF4-FFF2-40B4-BE49-F238E27FC236}">
                <a16:creationId xmlns:a16="http://schemas.microsoft.com/office/drawing/2014/main" id="{D81DFF40-EDCB-41D9-B2E0-528BB5F753EE}"/>
              </a:ext>
            </a:extLst>
          </p:cNvPr>
          <p:cNvPicPr>
            <a:picLocks noChangeAspect="1"/>
          </p:cNvPicPr>
          <p:nvPr/>
        </p:nvPicPr>
        <p:blipFill rotWithShape="1">
          <a:blip r:embed="rId6">
            <a:extLst>
              <a:ext uri="{28A0092B-C50C-407E-A947-70E740481C1C}">
                <a14:useLocalDpi xmlns:a14="http://schemas.microsoft.com/office/drawing/2010/main" val="0"/>
              </a:ext>
            </a:extLst>
          </a:blip>
          <a:srcRect b="8571"/>
          <a:stretch/>
        </p:blipFill>
        <p:spPr>
          <a:xfrm rot="16200000">
            <a:off x="5814304" y="1678982"/>
            <a:ext cx="1994015" cy="3243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Рисунок 19">
            <a:extLst>
              <a:ext uri="{FF2B5EF4-FFF2-40B4-BE49-F238E27FC236}">
                <a16:creationId xmlns:a16="http://schemas.microsoft.com/office/drawing/2014/main" id="{55A30F47-E457-4E52-8688-9BF53B1D32D6}"/>
              </a:ext>
            </a:extLst>
          </p:cNvPr>
          <p:cNvPicPr>
            <a:picLocks noChangeAspect="1"/>
          </p:cNvPicPr>
          <p:nvPr/>
        </p:nvPicPr>
        <p:blipFill rotWithShape="1">
          <a:blip r:embed="rId7">
            <a:extLst>
              <a:ext uri="{28A0092B-C50C-407E-A947-70E740481C1C}">
                <a14:useLocalDpi xmlns:a14="http://schemas.microsoft.com/office/drawing/2010/main" val="0"/>
              </a:ext>
            </a:extLst>
          </a:blip>
          <a:srcRect l="4761" t="19470" r="3651" b="14922"/>
          <a:stretch/>
        </p:blipFill>
        <p:spPr>
          <a:xfrm>
            <a:off x="7799777" y="4538647"/>
            <a:ext cx="4189957" cy="2251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Рисунок 21">
            <a:extLst>
              <a:ext uri="{FF2B5EF4-FFF2-40B4-BE49-F238E27FC236}">
                <a16:creationId xmlns:a16="http://schemas.microsoft.com/office/drawing/2014/main" id="{7E60C2A4-F9B6-4759-B2F7-04A99F68BBC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8915" t="3258" b="5430"/>
          <a:stretch/>
        </p:blipFill>
        <p:spPr>
          <a:xfrm>
            <a:off x="8819152" y="2074079"/>
            <a:ext cx="3117765" cy="2344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98880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A811CFAC-D348-41DA-9592-1E605BD97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5" y="0"/>
            <a:ext cx="12192000" cy="6858000"/>
          </a:xfrm>
          <a:prstGeom prst="rect">
            <a:avLst/>
          </a:prstGeom>
        </p:spPr>
      </p:pic>
      <p:sp>
        <p:nvSpPr>
          <p:cNvPr id="2" name="Заголовок 1">
            <a:extLst>
              <a:ext uri="{FF2B5EF4-FFF2-40B4-BE49-F238E27FC236}">
                <a16:creationId xmlns:a16="http://schemas.microsoft.com/office/drawing/2014/main" id="{56F8B414-669A-4FA5-8E6D-0B3683E5CB9D}"/>
              </a:ext>
            </a:extLst>
          </p:cNvPr>
          <p:cNvSpPr>
            <a:spLocks noGrp="1"/>
          </p:cNvSpPr>
          <p:nvPr>
            <p:ph type="title"/>
          </p:nvPr>
        </p:nvSpPr>
        <p:spPr>
          <a:xfrm>
            <a:off x="34510" y="62145"/>
            <a:ext cx="4553884" cy="2503502"/>
          </a:xfrm>
        </p:spPr>
        <p:txBody>
          <a:bodyPr>
            <a:normAutofit fontScale="90000"/>
          </a:bodyPr>
          <a:lstStyle/>
          <a:p>
            <a:pPr algn="ctr">
              <a:lnSpc>
                <a:spcPct val="107000"/>
              </a:lnSpc>
              <a:spcAft>
                <a:spcPts val="800"/>
              </a:spcAft>
            </a:pPr>
            <a:r>
              <a:rPr lang="ru-RU" sz="2700" b="1" dirty="0">
                <a:effectLst/>
                <a:latin typeface="Times New Roman" panose="02020603050405020304" pitchFamily="18" charset="0"/>
                <a:ea typeface="Calibri" panose="020F0502020204030204" pitchFamily="34" charset="0"/>
                <a:cs typeface="Times New Roman" panose="02020603050405020304" pitchFamily="18" charset="0"/>
              </a:rPr>
              <a:t>3 этап. Заключительный.</a:t>
            </a:r>
            <a:r>
              <a:rPr lang="ru-RU" sz="2200" dirty="0">
                <a:effectLst/>
                <a:latin typeface="Times New Roman" panose="02020603050405020304" pitchFamily="18" charset="0"/>
                <a:ea typeface="Calibri" panose="020F0502020204030204" pitchFamily="34" charset="0"/>
                <a:cs typeface="Times New Roman" panose="02020603050405020304" pitchFamily="18" charset="0"/>
              </a:rPr>
              <a:t/>
            </a:r>
            <a:br>
              <a:rPr lang="ru-RU" sz="2200" dirty="0">
                <a:effectLst/>
                <a:latin typeface="Times New Roman" panose="02020603050405020304" pitchFamily="18" charset="0"/>
                <a:ea typeface="Calibri" panose="020F0502020204030204" pitchFamily="34" charset="0"/>
                <a:cs typeface="Times New Roman" panose="02020603050405020304" pitchFamily="18" charset="0"/>
              </a:rPr>
            </a:br>
            <a:r>
              <a:rPr lang="ru-RU" sz="2200" u="sng" dirty="0">
                <a:effectLst/>
                <a:latin typeface="Times New Roman" panose="02020603050405020304" pitchFamily="18" charset="0"/>
                <a:ea typeface="Calibri" panose="020F0502020204030204" pitchFamily="34" charset="0"/>
                <a:cs typeface="Times New Roman" panose="02020603050405020304" pitchFamily="18" charset="0"/>
              </a:rPr>
              <a:t>Организация выставки военной техники и поделок на тему Великой Отечественной Войны.</a:t>
            </a:r>
            <a:r>
              <a:rPr lang="ru-RU" sz="2200" dirty="0">
                <a:effectLst/>
                <a:latin typeface="Times New Roman" panose="02020603050405020304" pitchFamily="18" charset="0"/>
                <a:ea typeface="Calibri" panose="020F0502020204030204" pitchFamily="34" charset="0"/>
                <a:cs typeface="Times New Roman" panose="02020603050405020304" pitchFamily="18" charset="0"/>
              </a:rPr>
              <a:t/>
            </a:r>
            <a:br>
              <a:rPr lang="ru-RU" sz="22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5" name="Объект 4">
            <a:extLst>
              <a:ext uri="{FF2B5EF4-FFF2-40B4-BE49-F238E27FC236}">
                <a16:creationId xmlns:a16="http://schemas.microsoft.com/office/drawing/2014/main" id="{6BB61941-B902-42AF-942E-A4772A392F74}"/>
              </a:ext>
            </a:extLst>
          </p:cNvPr>
          <p:cNvPicPr>
            <a:picLocks noGrp="1" noChangeAspect="1"/>
          </p:cNvPicPr>
          <p:nvPr>
            <p:ph idx="1"/>
          </p:nvPr>
        </p:nvPicPr>
        <p:blipFill>
          <a:blip r:embed="rId3"/>
          <a:stretch>
            <a:fillRect/>
          </a:stretch>
        </p:blipFill>
        <p:spPr>
          <a:xfrm>
            <a:off x="193718" y="1824644"/>
            <a:ext cx="3161646" cy="18991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140664F9-62CF-478E-9282-98B9B69C24EB}"/>
              </a:ext>
            </a:extLst>
          </p:cNvPr>
          <p:cNvPicPr>
            <a:picLocks noChangeAspect="1"/>
          </p:cNvPicPr>
          <p:nvPr/>
        </p:nvPicPr>
        <p:blipFill>
          <a:blip r:embed="rId4"/>
          <a:stretch>
            <a:fillRect/>
          </a:stretch>
        </p:blipFill>
        <p:spPr>
          <a:xfrm>
            <a:off x="3566337" y="1929105"/>
            <a:ext cx="1842777" cy="2782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a:extLst>
              <a:ext uri="{FF2B5EF4-FFF2-40B4-BE49-F238E27FC236}">
                <a16:creationId xmlns:a16="http://schemas.microsoft.com/office/drawing/2014/main" id="{955F9CF3-9096-4DA8-85D9-9A2E83D432F2}"/>
              </a:ext>
            </a:extLst>
          </p:cNvPr>
          <p:cNvPicPr>
            <a:picLocks noChangeAspect="1"/>
          </p:cNvPicPr>
          <p:nvPr/>
        </p:nvPicPr>
        <p:blipFill>
          <a:blip r:embed="rId5"/>
          <a:stretch>
            <a:fillRect/>
          </a:stretch>
        </p:blipFill>
        <p:spPr>
          <a:xfrm>
            <a:off x="4397610" y="73378"/>
            <a:ext cx="2045819" cy="1713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C41E64AE-DE30-4806-9147-4CC02EF05122}"/>
              </a:ext>
            </a:extLst>
          </p:cNvPr>
          <p:cNvSpPr txBox="1"/>
          <p:nvPr/>
        </p:nvSpPr>
        <p:spPr>
          <a:xfrm>
            <a:off x="9130201" y="420764"/>
            <a:ext cx="2663300" cy="837280"/>
          </a:xfrm>
          <a:prstGeom prst="rect">
            <a:avLst/>
          </a:prstGeom>
          <a:noFill/>
        </p:spPr>
        <p:txBody>
          <a:bodyPr wrap="square" rtlCol="0">
            <a:spAutoFit/>
          </a:bodyPr>
          <a:lstStyle/>
          <a:p>
            <a:pPr algn="ctr">
              <a:lnSpc>
                <a:spcPct val="107000"/>
              </a:lnSpc>
              <a:spcAft>
                <a:spcPts val="800"/>
              </a:spcAft>
            </a:pPr>
            <a:r>
              <a:rPr lang="ru-RU" sz="2000" u="sng" dirty="0">
                <a:effectLst/>
                <a:latin typeface="Times New Roman" panose="02020603050405020304" pitchFamily="18" charset="0"/>
                <a:ea typeface="Calibri" panose="020F0502020204030204" pitchFamily="34" charset="0"/>
                <a:cs typeface="Times New Roman" panose="02020603050405020304" pitchFamily="18" charset="0"/>
              </a:rPr>
              <a:t>Викторина </a:t>
            </a:r>
          </a:p>
          <a:p>
            <a:pPr algn="ctr">
              <a:lnSpc>
                <a:spcPct val="107000"/>
              </a:lnSpc>
              <a:spcAft>
                <a:spcPts val="800"/>
              </a:spcAft>
            </a:pPr>
            <a:r>
              <a:rPr lang="ru-RU" sz="2000" u="sng" dirty="0">
                <a:effectLst/>
                <a:latin typeface="Times New Roman" panose="02020603050405020304" pitchFamily="18" charset="0"/>
                <a:ea typeface="Calibri" panose="020F0502020204030204" pitchFamily="34" charset="0"/>
                <a:cs typeface="Times New Roman" panose="02020603050405020304" pitchFamily="18" charset="0"/>
              </a:rPr>
              <a:t>«Что я знаю о войне»</a:t>
            </a:r>
            <a:endParaRPr lang="ru-RU" sz="200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0EAD1982-345A-4CC5-B16C-1223F474C7B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12660" t="24830" r="6621" b="23673"/>
          <a:stretch/>
        </p:blipFill>
        <p:spPr>
          <a:xfrm>
            <a:off x="9222823" y="5087188"/>
            <a:ext cx="2818550" cy="1350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a:extLst>
              <a:ext uri="{FF2B5EF4-FFF2-40B4-BE49-F238E27FC236}">
                <a16:creationId xmlns:a16="http://schemas.microsoft.com/office/drawing/2014/main" id="{3043E0DF-4329-4B60-B634-76FE910C846E}"/>
              </a:ext>
            </a:extLst>
          </p:cNvPr>
          <p:cNvPicPr>
            <a:picLocks noChangeAspect="1"/>
          </p:cNvPicPr>
          <p:nvPr/>
        </p:nvPicPr>
        <p:blipFill rotWithShape="1">
          <a:blip r:embed="rId7">
            <a:extLst>
              <a:ext uri="{28A0092B-C50C-407E-A947-70E740481C1C}">
                <a14:useLocalDpi xmlns:a14="http://schemas.microsoft.com/office/drawing/2010/main" val="0"/>
              </a:ext>
            </a:extLst>
          </a:blip>
          <a:srcRect l="20604" t="28405" r="16783" b="17036"/>
          <a:stretch/>
        </p:blipFill>
        <p:spPr>
          <a:xfrm>
            <a:off x="3205851" y="4818634"/>
            <a:ext cx="2884651" cy="1887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Рисунок 13">
            <a:extLst>
              <a:ext uri="{FF2B5EF4-FFF2-40B4-BE49-F238E27FC236}">
                <a16:creationId xmlns:a16="http://schemas.microsoft.com/office/drawing/2014/main" id="{C9227FF8-1FB3-4C1C-BD98-702A25869689}"/>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9641" t="8042" r="4397" b="24159"/>
          <a:stretch/>
        </p:blipFill>
        <p:spPr>
          <a:xfrm>
            <a:off x="5657373" y="2207867"/>
            <a:ext cx="3038245" cy="1799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a:extLst>
              <a:ext uri="{FF2B5EF4-FFF2-40B4-BE49-F238E27FC236}">
                <a16:creationId xmlns:a16="http://schemas.microsoft.com/office/drawing/2014/main" id="{256974BE-D0EE-4D3E-BC22-D8459D487F7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171" t="6135" r="20957" b="9629"/>
          <a:stretch/>
        </p:blipFill>
        <p:spPr>
          <a:xfrm>
            <a:off x="6580912" y="124621"/>
            <a:ext cx="2276355" cy="187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Рисунок 17">
            <a:extLst>
              <a:ext uri="{FF2B5EF4-FFF2-40B4-BE49-F238E27FC236}">
                <a16:creationId xmlns:a16="http://schemas.microsoft.com/office/drawing/2014/main" id="{153FDAA0-D447-4636-ABA3-CE95CC0AB2FC}"/>
              </a:ext>
            </a:extLst>
          </p:cNvPr>
          <p:cNvPicPr>
            <a:picLocks noChangeAspect="1"/>
          </p:cNvPicPr>
          <p:nvPr/>
        </p:nvPicPr>
        <p:blipFill rotWithShape="1">
          <a:blip r:embed="rId10">
            <a:extLst>
              <a:ext uri="{28A0092B-C50C-407E-A947-70E740481C1C}">
                <a14:useLocalDpi xmlns:a14="http://schemas.microsoft.com/office/drawing/2010/main" val="0"/>
              </a:ext>
            </a:extLst>
          </a:blip>
          <a:srcRect l="6084" t="6136" r="5486" b="13016"/>
          <a:stretch/>
        </p:blipFill>
        <p:spPr>
          <a:xfrm>
            <a:off x="8876905" y="1770812"/>
            <a:ext cx="3226991" cy="27827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Рисунок 19">
            <a:extLst>
              <a:ext uri="{FF2B5EF4-FFF2-40B4-BE49-F238E27FC236}">
                <a16:creationId xmlns:a16="http://schemas.microsoft.com/office/drawing/2014/main" id="{7415C446-BAD3-4373-A33E-C598CC347194}"/>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11705" t="11641" r="-242" b="3704"/>
          <a:stretch/>
        </p:blipFill>
        <p:spPr>
          <a:xfrm>
            <a:off x="6277287" y="4476651"/>
            <a:ext cx="2731059" cy="1960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p:cNvPicPr>
            <a:picLocks noChangeAspect="1"/>
          </p:cNvPicPr>
          <p:nvPr/>
        </p:nvPicPr>
        <p:blipFill rotWithShape="1">
          <a:blip r:embed="rId12">
            <a:extLst>
              <a:ext uri="{28A0092B-C50C-407E-A947-70E740481C1C}">
                <a14:useLocalDpi xmlns:a14="http://schemas.microsoft.com/office/drawing/2010/main" val="0"/>
              </a:ext>
            </a:extLst>
          </a:blip>
          <a:srcRect l="11932" t="16970" r="11704" b="12726"/>
          <a:stretch/>
        </p:blipFill>
        <p:spPr>
          <a:xfrm>
            <a:off x="60232" y="4145404"/>
            <a:ext cx="3145619" cy="16289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2548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E81D2BF0-0189-4ECB-8307-23DBF90D0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882931FA-6FD6-4884-AE53-AA67D6FC2BA0}"/>
              </a:ext>
            </a:extLst>
          </p:cNvPr>
          <p:cNvSpPr>
            <a:spLocks noGrp="1"/>
          </p:cNvSpPr>
          <p:nvPr>
            <p:ph type="title"/>
          </p:nvPr>
        </p:nvSpPr>
        <p:spPr>
          <a:xfrm>
            <a:off x="362857" y="108857"/>
            <a:ext cx="11466286" cy="6749143"/>
          </a:xfrm>
        </p:spPr>
        <p:txBody>
          <a:bodyPr>
            <a:normAutofit/>
          </a:bodyPr>
          <a:lstStyle/>
          <a:p>
            <a:pPr>
              <a:lnSpc>
                <a:spcPct val="107000"/>
              </a:lnSpc>
              <a:spcAft>
                <a:spcPts val="800"/>
              </a:spcAft>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Анализ работы над проектом показал следующие результаты:</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В результате работы над проектом повысится уровень осведомлённости детей об истории Великой Отечественной Войны. У детей сформировались такие понятия, как ветераны, оборона, захватчики, фашисты, фашистская Германия. Также в ходе проекта дети познакомились с героической судьбой своих родственников, с гордостью рассказали их историю. Сформировалось чувство гордости за свой народ и его боевые заслуги, уважение к защитникам Отечества, ветеранам Великой Отечественной войны.</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Реализация проекта позволяет нам не просто повысить интерес детей к людям, защищавшим Родину много лет назад, но и способствует формированию подлинно гражданско-патриотической позиции у дошкольников, которая затем ляжет в основу личности взрослого человека – гражданина своей страны.</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Когда в сердцах детей живёт любовь,</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Стремление к согласию и дружбе,</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А в чистоте их помыслов и слов</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Уже нам сомневаться и не нужно,</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Когда сочувствие читается в глазах,</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К Отчизне нежность, уваженье к дедам,</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Мы можем улыбнуться и сказать,</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Что празднуем Великую Победу!</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689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5DE353B3-3EA8-42B9-A27C-A79FDDB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378023E-A56B-4187-8C17-066F9CF42425}"/>
              </a:ext>
            </a:extLst>
          </p:cNvPr>
          <p:cNvSpPr>
            <a:spLocks noGrp="1"/>
          </p:cNvSpPr>
          <p:nvPr>
            <p:ph type="title"/>
          </p:nvPr>
        </p:nvSpPr>
        <p:spPr>
          <a:xfrm>
            <a:off x="586014" y="294104"/>
            <a:ext cx="11019971" cy="6006646"/>
          </a:xfr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algn="ctr"/>
            <a:r>
              <a:rPr lang="ru-RU" sz="8800" b="1" dirty="0">
                <a:ln w="6600">
                  <a:solidFill>
                    <a:schemeClr val="accent2"/>
                  </a:solidFill>
                  <a:prstDash val="solid"/>
                </a:ln>
                <a:solidFill>
                  <a:srgbClr val="C00000"/>
                </a:solidFill>
                <a:effectLst>
                  <a:outerShdw blurRad="50800" dist="38100" dir="5400000" algn="t" rotWithShape="0">
                    <a:prstClr val="black">
                      <a:alpha val="40000"/>
                    </a:prstClr>
                  </a:outerShdw>
                </a:effectLst>
              </a:rPr>
              <a:t>СПАСИБО ЗА ВНИМАНИЕ!</a:t>
            </a:r>
          </a:p>
        </p:txBody>
      </p:sp>
    </p:spTree>
    <p:extLst>
      <p:ext uri="{BB962C8B-B14F-4D97-AF65-F5344CB8AC3E}">
        <p14:creationId xmlns:p14="http://schemas.microsoft.com/office/powerpoint/2010/main" val="1823036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a:extLst>
              <a:ext uri="{FF2B5EF4-FFF2-40B4-BE49-F238E27FC236}">
                <a16:creationId xmlns:a16="http://schemas.microsoft.com/office/drawing/2014/main" id="{56C18F3A-5E26-4449-BC80-88E6498356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Заголовок 1">
            <a:extLst>
              <a:ext uri="{FF2B5EF4-FFF2-40B4-BE49-F238E27FC236}">
                <a16:creationId xmlns:a16="http://schemas.microsoft.com/office/drawing/2014/main" id="{F55B43EA-9C4F-461F-A243-2892278184B9}"/>
              </a:ext>
            </a:extLst>
          </p:cNvPr>
          <p:cNvSpPr>
            <a:spLocks noGrp="1"/>
          </p:cNvSpPr>
          <p:nvPr>
            <p:ph type="title"/>
          </p:nvPr>
        </p:nvSpPr>
        <p:spPr>
          <a:xfrm>
            <a:off x="0" y="1572322"/>
            <a:ext cx="12065621" cy="5860497"/>
          </a:xfrm>
        </p:spPr>
        <p:txBody>
          <a:bodyPr>
            <a:normAutofit/>
          </a:bodyPr>
          <a:lstStyle/>
          <a:p>
            <a:pPr algn="ctr">
              <a:lnSpc>
                <a:spcPct val="107000"/>
              </a:lnSpc>
            </a:pPr>
            <a:r>
              <a:rPr lang="ru-RU" sz="1900" b="1" dirty="0">
                <a:effectLst/>
                <a:latin typeface="Times New Roman" panose="02020603050405020304" pitchFamily="18" charset="0"/>
                <a:ea typeface="Calibri" panose="020F0502020204030204" pitchFamily="34" charset="0"/>
                <a:cs typeface="Times New Roman" panose="02020603050405020304" pitchFamily="18" charset="0"/>
              </a:rPr>
              <a:t>Актуальность проекта</a:t>
            </a:r>
            <a:r>
              <a:rPr lang="ru-RU" sz="1900" dirty="0">
                <a:effectLst/>
                <a:latin typeface="Calibri" panose="020F0502020204030204" pitchFamily="34" charset="0"/>
                <a:ea typeface="Calibri" panose="020F0502020204030204" pitchFamily="34" charset="0"/>
                <a:cs typeface="Times New Roman" panose="02020603050405020304" pitchFamily="18" charset="0"/>
              </a:rPr>
              <a:t/>
            </a:r>
            <a:br>
              <a:rPr lang="ru-RU" sz="1900" dirty="0">
                <a:effectLst/>
                <a:latin typeface="Calibri" panose="020F0502020204030204" pitchFamily="34" charset="0"/>
                <a:ea typeface="Calibri" panose="020F0502020204030204" pitchFamily="34" charset="0"/>
                <a:cs typeface="Times New Roman" panose="02020603050405020304" pitchFamily="18" charset="0"/>
              </a:rPr>
            </a:b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Патриотическое воспитание подрастающего поколения всегда являлось одной из важнейших задач современного общества. Но это чувство не возникает само по себе. Это результат длительного, целенаправленного воспитательного воздействия на человека, начиная с самого детства. Дети, начиная с дошкольного возраста, страдают дефицитом знаний о родном крае, стране, особенностях родных традиций, мало знают о подвиге родного народа в борьбе с фашизмом в годы Великой Отечественной войны. Все дальше вглубь истории уходят события, связанные с Великой Отечественной войной. Именно поэтому очень важно не прервать живую нить памяти о героическом подвиге нашего народа.</a:t>
            </a:r>
            <a:r>
              <a:rPr lang="ru-RU" sz="1900" b="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Один из наиболее эффективных методов патриотического воспитания является проектная деятельность.</a:t>
            </a:r>
            <a:r>
              <a:rPr lang="ru-RU" sz="19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Реализация проекта предполагает различные виды деятельности, что позволит детям больше проникнуться темой и возбудить в них большой интерес к истории страны, а также пробудить патриотические чувства и гордость за наших предков.</a:t>
            </a:r>
            <a:endParaRPr lang="ru-RU" sz="1900" dirty="0"/>
          </a:p>
        </p:txBody>
      </p:sp>
      <p:sp>
        <p:nvSpPr>
          <p:cNvPr id="3" name="TextBox 2">
            <a:extLst>
              <a:ext uri="{FF2B5EF4-FFF2-40B4-BE49-F238E27FC236}">
                <a16:creationId xmlns:a16="http://schemas.microsoft.com/office/drawing/2014/main" id="{9266F010-8968-4A84-98F6-BC42280ABB8A}"/>
              </a:ext>
            </a:extLst>
          </p:cNvPr>
          <p:cNvSpPr txBox="1"/>
          <p:nvPr/>
        </p:nvSpPr>
        <p:spPr>
          <a:xfrm>
            <a:off x="79899" y="0"/>
            <a:ext cx="11823926" cy="2923877"/>
          </a:xfrm>
          <a:prstGeom prst="rect">
            <a:avLst/>
          </a:prstGeom>
          <a:noFill/>
        </p:spPr>
        <p:txBody>
          <a:bodyPr wrap="square" rtlCol="0">
            <a:spAutoFit/>
          </a:bodyPr>
          <a:lstStyle/>
          <a:p>
            <a:r>
              <a:rPr lang="ru-RU" sz="1900" b="1" dirty="0">
                <a:latin typeface="Times New Roman" panose="02020603050405020304" pitchFamily="18" charset="0"/>
                <a:cs typeface="Times New Roman" panose="02020603050405020304" pitchFamily="18" charset="0"/>
              </a:rPr>
              <a:t>Тип проекта: </a:t>
            </a:r>
            <a:r>
              <a:rPr lang="ru-RU" sz="1900" dirty="0">
                <a:latin typeface="Times New Roman" panose="02020603050405020304" pitchFamily="18" charset="0"/>
                <a:cs typeface="Times New Roman" panose="02020603050405020304" pitchFamily="18" charset="0"/>
              </a:rPr>
              <a:t>познавательно-творческо-исследовательский</a:t>
            </a:r>
          </a:p>
          <a:p>
            <a:r>
              <a:rPr lang="ru-RU" sz="1900" b="1" dirty="0">
                <a:latin typeface="Times New Roman" panose="02020603050405020304" pitchFamily="18" charset="0"/>
                <a:cs typeface="Times New Roman" panose="02020603050405020304" pitchFamily="18" charset="0"/>
              </a:rPr>
              <a:t>Продолжительность проекта: </a:t>
            </a:r>
            <a:r>
              <a:rPr lang="ru-RU" sz="1900" dirty="0">
                <a:latin typeface="Times New Roman" panose="02020603050405020304" pitchFamily="18" charset="0"/>
                <a:cs typeface="Times New Roman" panose="02020603050405020304" pitchFamily="18" charset="0"/>
              </a:rPr>
              <a:t>2 недели</a:t>
            </a:r>
          </a:p>
          <a:p>
            <a:r>
              <a:rPr lang="ru-RU" sz="1900" b="1" dirty="0">
                <a:latin typeface="Times New Roman" panose="02020603050405020304" pitchFamily="18" charset="0"/>
                <a:cs typeface="Times New Roman" panose="02020603050405020304" pitchFamily="18" charset="0"/>
              </a:rPr>
              <a:t>Сроки реализации проекта: </a:t>
            </a:r>
            <a:r>
              <a:rPr lang="ru-RU" sz="1900" dirty="0">
                <a:latin typeface="Times New Roman" panose="02020603050405020304" pitchFamily="18" charset="0"/>
                <a:cs typeface="Times New Roman" panose="02020603050405020304" pitchFamily="18" charset="0"/>
              </a:rPr>
              <a:t>март 2024 года</a:t>
            </a:r>
          </a:p>
          <a:p>
            <a:r>
              <a:rPr lang="ru-RU" sz="1900" b="1" dirty="0">
                <a:latin typeface="Times New Roman" panose="02020603050405020304" pitchFamily="18" charset="0"/>
                <a:cs typeface="Times New Roman" panose="02020603050405020304" pitchFamily="18" charset="0"/>
              </a:rPr>
              <a:t>Участники проекта : </a:t>
            </a:r>
            <a:r>
              <a:rPr lang="ru-RU" sz="1900" dirty="0">
                <a:latin typeface="Times New Roman" panose="02020603050405020304" pitchFamily="18" charset="0"/>
                <a:cs typeface="Times New Roman" panose="02020603050405020304" pitchFamily="18" charset="0"/>
              </a:rPr>
              <a:t>дети старшей группы, родители, воспитатель.</a:t>
            </a:r>
          </a:p>
          <a:p>
            <a:pPr algn="ctr"/>
            <a:r>
              <a:rPr lang="ru-RU" sz="18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Чтоб снова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 земной планете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повторилось той войны,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Нам нужно, чтобы наши дети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Об этом помнили,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Как мы!»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418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60D7931E-5487-4FF4-86F3-53A5546F5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3996C3B4-2766-49CB-9770-44EFC34F5265}"/>
              </a:ext>
            </a:extLst>
          </p:cNvPr>
          <p:cNvSpPr>
            <a:spLocks noGrp="1"/>
          </p:cNvSpPr>
          <p:nvPr>
            <p:ph idx="1"/>
          </p:nvPr>
        </p:nvSpPr>
        <p:spPr>
          <a:xfrm>
            <a:off x="188685" y="318610"/>
            <a:ext cx="11814629" cy="5806983"/>
          </a:xfrm>
        </p:spPr>
        <p:txBody>
          <a:bodyPr>
            <a:normAutofit/>
          </a:bodyPr>
          <a:lstStyle/>
          <a:p>
            <a:pPr marL="0" indent="0">
              <a:lnSpc>
                <a:spcPct val="100000"/>
              </a:lnSpc>
              <a:spcBef>
                <a:spcPts val="0"/>
              </a:spcBef>
              <a:spcAft>
                <a:spcPts val="800"/>
              </a:spcAft>
              <a:buNone/>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Цель проекта:</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Bef>
                <a:spcPts val="0"/>
              </a:spcBef>
              <a:spcAft>
                <a:spcPts val="800"/>
              </a:spcAft>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Формирование знаний о Великой Отечественной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войне 1941-1945 года, об истории Дня Победы.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Пробуждение</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интереса и уважения к подвигу нашего народа.</a:t>
            </a:r>
          </a:p>
          <a:p>
            <a:pPr marL="0" indent="0">
              <a:lnSpc>
                <a:spcPct val="100000"/>
              </a:lnSpc>
              <a:spcBef>
                <a:spcPts val="0"/>
              </a:spcBef>
              <a:spcAft>
                <a:spcPts val="800"/>
              </a:spcAft>
              <a:buNone/>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Задачи:</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Создать условия для ознакомления детей с героическим подвигом советского народа в Великую Отечественную Войну.</a:t>
            </a:r>
          </a:p>
          <a:p>
            <a:pPr marL="342900" lvl="0" indent="-342900">
              <a:lnSpc>
                <a:spcPct val="100000"/>
              </a:lnSpc>
              <a:spcBef>
                <a:spcPts val="0"/>
              </a:spcBef>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Сформировать у детей знания об истории Великой Отечественной войны, полной примеров величайшего героизма и мужества людей в борьбе за свободу Родины, своего родного края.</a:t>
            </a:r>
          </a:p>
          <a:p>
            <a:pPr marL="342900" lvl="0" indent="-342900">
              <a:lnSpc>
                <a:spcPct val="100000"/>
              </a:lnSpc>
              <a:spcBef>
                <a:spcPts val="0"/>
              </a:spcBef>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Воспитывать нравственно-патриотические качества: храбрость, мужество, стремление защищать свою Родину</a:t>
            </a:r>
          </a:p>
          <a:p>
            <a:pPr marL="342900" lvl="0" indent="-342900">
              <a:lnSpc>
                <a:spcPct val="100000"/>
              </a:lnSpc>
              <a:spcBef>
                <a:spcPts val="0"/>
              </a:spcBef>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Воспитывать чувство патриотизма, уважительного отношения к истории Родины, к ветеранам Великой Отечественной войны.</a:t>
            </a:r>
          </a:p>
          <a:p>
            <a:pPr marL="342900" lvl="0" indent="-342900">
              <a:lnSpc>
                <a:spcPct val="100000"/>
              </a:lnSpc>
              <a:spcBef>
                <a:spcPts val="0"/>
              </a:spcBef>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Развивать познавательный интерес и формировать достоверные представления детей о героическом прошлом родной страны.</a:t>
            </a:r>
          </a:p>
          <a:p>
            <a:pPr marL="342900" lvl="0" indent="-342900">
              <a:lnSpc>
                <a:spcPct val="100000"/>
              </a:lnSpc>
              <a:spcBef>
                <a:spcPts val="0"/>
              </a:spcBef>
              <a:spcAft>
                <a:spcPts val="800"/>
              </a:spcAft>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Развивать нравственные и эстетические чувства ребёнка через беседы, просмотр картинок и презентации, чтение художественной литературы и продуктивную деятельность.</a:t>
            </a:r>
          </a:p>
        </p:txBody>
      </p:sp>
    </p:spTree>
    <p:extLst>
      <p:ext uri="{BB962C8B-B14F-4D97-AF65-F5344CB8AC3E}">
        <p14:creationId xmlns:p14="http://schemas.microsoft.com/office/powerpoint/2010/main" val="1138811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A1A4DE0C-E9A4-4973-AB8C-1853725C9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Заголовок 1">
            <a:extLst>
              <a:ext uri="{FF2B5EF4-FFF2-40B4-BE49-F238E27FC236}">
                <a16:creationId xmlns:a16="http://schemas.microsoft.com/office/drawing/2014/main" id="{DF958D1E-1C03-4776-B9FF-A1553D1D7437}"/>
              </a:ext>
            </a:extLst>
          </p:cNvPr>
          <p:cNvSpPr>
            <a:spLocks noGrp="1"/>
          </p:cNvSpPr>
          <p:nvPr>
            <p:ph idx="1"/>
          </p:nvPr>
        </p:nvSpPr>
        <p:spPr>
          <a:xfrm>
            <a:off x="265875" y="131618"/>
            <a:ext cx="11660249" cy="6594763"/>
          </a:xfrm>
        </p:spPr>
        <p:txBody>
          <a:bodyPr>
            <a:normAutofit/>
          </a:bodyPr>
          <a:lstStyle/>
          <a:p>
            <a:pPr marL="0" indent="0">
              <a:lnSpc>
                <a:spcPct val="107000"/>
              </a:lnSpc>
              <a:spcBef>
                <a:spcPts val="0"/>
              </a:spcBef>
              <a:buNone/>
            </a:pPr>
            <a:r>
              <a:rPr lang="ru-RU" sz="1800" b="1" dirty="0">
                <a:latin typeface="Times New Roman" panose="02020603050405020304" pitchFamily="18" charset="0"/>
                <a:ea typeface="Calibri" panose="020F0502020204030204" pitchFamily="34" charset="0"/>
                <a:cs typeface="Times New Roman" panose="02020603050405020304" pitchFamily="18" charset="0"/>
              </a:rPr>
              <a:t>«Будем жить, встречать рассветы,</a:t>
            </a:r>
          </a:p>
          <a:p>
            <a:pPr marL="0" indent="0">
              <a:lnSpc>
                <a:spcPct val="107000"/>
              </a:lnSpc>
              <a:spcBef>
                <a:spcPts val="0"/>
              </a:spcBef>
              <a:buNone/>
            </a:pPr>
            <a:r>
              <a:rPr lang="ru-RU" sz="1800" b="1" dirty="0">
                <a:latin typeface="Times New Roman" panose="02020603050405020304" pitchFamily="18" charset="0"/>
                <a:ea typeface="Calibri" panose="020F0502020204030204" pitchFamily="34" charset="0"/>
                <a:cs typeface="Times New Roman" panose="02020603050405020304" pitchFamily="18" charset="0"/>
              </a:rPr>
              <a:t>Верить и любить.</a:t>
            </a:r>
          </a:p>
          <a:p>
            <a:pPr marL="0" indent="0">
              <a:lnSpc>
                <a:spcPct val="107000"/>
              </a:lnSpc>
              <a:spcBef>
                <a:spcPts val="0"/>
              </a:spcBef>
              <a:buNone/>
            </a:pPr>
            <a:r>
              <a:rPr lang="ru-RU" sz="1800" b="1" dirty="0">
                <a:latin typeface="Times New Roman" panose="02020603050405020304" pitchFamily="18" charset="0"/>
                <a:ea typeface="Calibri" panose="020F0502020204030204" pitchFamily="34" charset="0"/>
                <a:cs typeface="Times New Roman" panose="02020603050405020304" pitchFamily="18" charset="0"/>
              </a:rPr>
              <a:t>Только не забыть бы это!</a:t>
            </a:r>
          </a:p>
          <a:p>
            <a:pPr marL="0" indent="0">
              <a:lnSpc>
                <a:spcPct val="107000"/>
              </a:lnSpc>
              <a:spcBef>
                <a:spcPts val="0"/>
              </a:spcBef>
              <a:buNone/>
            </a:pPr>
            <a:r>
              <a:rPr lang="ru-RU" sz="1800" b="1" dirty="0">
                <a:latin typeface="Times New Roman" panose="02020603050405020304" pitchFamily="18" charset="0"/>
                <a:ea typeface="Calibri" panose="020F0502020204030204" pitchFamily="34" charset="0"/>
                <a:cs typeface="Times New Roman" panose="02020603050405020304" pitchFamily="18" charset="0"/>
              </a:rPr>
              <a:t>Лишь бы не забыть</a:t>
            </a:r>
            <a:r>
              <a:rPr lang="ru-RU" sz="18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8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b="1" dirty="0" smtClean="0">
                <a:effectLst/>
                <a:latin typeface="Times New Roman" panose="02020603050405020304" pitchFamily="18" charset="0"/>
                <a:ea typeface="Calibri" panose="020F0502020204030204" pitchFamily="34" charset="0"/>
                <a:cs typeface="Times New Roman" panose="02020603050405020304" pitchFamily="18" charset="0"/>
              </a:rPr>
              <a:t>Проблема: </a:t>
            </a:r>
            <a:r>
              <a:rPr lang="ru-RU" sz="1800" dirty="0" smtClean="0">
                <a:effectLst/>
                <a:latin typeface="Times New Roman" panose="02020603050405020304" pitchFamily="18" charset="0"/>
                <a:ea typeface="Calibri" panose="020F0502020204030204" pitchFamily="34" charset="0"/>
                <a:cs typeface="Times New Roman" panose="02020603050405020304" pitchFamily="18" charset="0"/>
              </a:rPr>
              <a:t>С каждым годом становится все меньше и меньше свидетелей той войны, тех, кто из первых уст может рассказать как это было. А история тех лет, как будто уходит на </a:t>
            </a:r>
            <a:r>
              <a:rPr lang="ru-RU" sz="1800" dirty="0">
                <a:latin typeface="Times New Roman" panose="02020603050405020304" pitchFamily="18" charset="0"/>
                <a:ea typeface="Calibri" panose="020F0502020204030204" pitchFamily="34" charset="0"/>
                <a:cs typeface="Times New Roman" panose="02020603050405020304" pitchFamily="18" charset="0"/>
              </a:rPr>
              <a:t>второй план. </a:t>
            </a:r>
            <a:r>
              <a:rPr lang="ru-RU" sz="1800" dirty="0" smtClean="0">
                <a:latin typeface="Times New Roman" panose="02020603050405020304" pitchFamily="18" charset="0"/>
                <a:ea typeface="Calibri" panose="020F0502020204030204" pitchFamily="34" charset="0"/>
                <a:cs typeface="Times New Roman" panose="02020603050405020304" pitchFamily="18" charset="0"/>
              </a:rPr>
              <a:t>Дети имеют </a:t>
            </a:r>
            <a:r>
              <a:rPr lang="ru-RU" sz="1800" dirty="0">
                <a:latin typeface="Times New Roman" panose="02020603050405020304" pitchFamily="18" charset="0"/>
                <a:ea typeface="Calibri" panose="020F0502020204030204" pitchFamily="34" charset="0"/>
                <a:cs typeface="Times New Roman" panose="02020603050405020304" pitchFamily="18" charset="0"/>
              </a:rPr>
              <a:t>очень скудные знания о героях Великой Отечественной </a:t>
            </a:r>
            <a:r>
              <a:rPr lang="ru-RU" sz="1800" dirty="0" smtClean="0">
                <a:latin typeface="Times New Roman" panose="02020603050405020304" pitchFamily="18" charset="0"/>
                <a:ea typeface="Calibri" panose="020F0502020204030204" pitchFamily="34" charset="0"/>
                <a:cs typeface="Times New Roman" panose="02020603050405020304" pitchFamily="18" charset="0"/>
              </a:rPr>
              <a:t>Войны, не </a:t>
            </a:r>
            <a:r>
              <a:rPr lang="ru-RU" sz="1800" dirty="0">
                <a:latin typeface="Times New Roman" panose="02020603050405020304" pitchFamily="18" charset="0"/>
                <a:ea typeface="Calibri" panose="020F0502020204030204" pitchFamily="34" charset="0"/>
                <a:cs typeface="Times New Roman" panose="02020603050405020304" pitchFamily="18" charset="0"/>
              </a:rPr>
              <a:t>имеют представлений о причинах возникновения праздника. Таким образом, было принято решение о разработке и реализации проекта «Детям о </a:t>
            </a:r>
            <a:r>
              <a:rPr lang="ru-RU" sz="1800" dirty="0" smtClean="0">
                <a:latin typeface="Times New Roman" panose="02020603050405020304" pitchFamily="18" charset="0"/>
                <a:ea typeface="Calibri" panose="020F0502020204030204" pitchFamily="34" charset="0"/>
                <a:cs typeface="Times New Roman" panose="02020603050405020304" pitchFamily="18" charset="0"/>
              </a:rPr>
              <a:t>войне 1941 </a:t>
            </a:r>
            <a:r>
              <a:rPr lang="ru-RU" sz="1800" dirty="0">
                <a:latin typeface="Times New Roman" panose="02020603050405020304" pitchFamily="18" charset="0"/>
                <a:ea typeface="Calibri" panose="020F0502020204030204" pitchFamily="34" charset="0"/>
                <a:cs typeface="Times New Roman" panose="02020603050405020304" pitchFamily="18" charset="0"/>
              </a:rPr>
              <a:t>- 1945 г. г.».</a:t>
            </a:r>
            <a:endParaRPr lang="ru-RU" sz="18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ru-RU" sz="1800" b="1" dirty="0" smtClean="0">
                <a:effectLst/>
                <a:latin typeface="Times New Roman" panose="02020603050405020304" pitchFamily="18" charset="0"/>
                <a:ea typeface="Calibri" panose="020F0502020204030204" pitchFamily="34" charset="0"/>
                <a:cs typeface="Times New Roman" panose="02020603050405020304" pitchFamily="18" charset="0"/>
              </a:rPr>
              <a:t>Предполагаемые </a:t>
            </a: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результаты: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Сформируется начальные представления о Великой Отечественной войне, солдатах, защищавших Родину, о российской армии – надежной защитнице нашей Родины, о празднике Победы.</a:t>
            </a:r>
          </a:p>
          <a:p>
            <a:pPr marL="342900" lvl="0" indent="-342900">
              <a:lnSpc>
                <a:spcPct val="107000"/>
              </a:lnSpc>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Пробудится в детях интереса к истории нашей Родины, армии, народа.</a:t>
            </a:r>
          </a:p>
          <a:p>
            <a:pPr marL="342900" lvl="0" indent="-342900">
              <a:lnSpc>
                <a:spcPct val="107000"/>
              </a:lnSpc>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Сформируется представление о главных качествах защитников Отечества.</a:t>
            </a:r>
          </a:p>
          <a:p>
            <a:pPr marL="342900" lvl="0" indent="-342900">
              <a:lnSpc>
                <a:spcPct val="107000"/>
              </a:lnSpc>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Вовлечение в совместную деятельность родителей и детей. </a:t>
            </a:r>
          </a:p>
          <a:p>
            <a:pPr marL="342900" lvl="0" indent="-342900">
              <a:lnSpc>
                <a:spcPct val="107000"/>
              </a:lnSpc>
              <a:buFont typeface="Symbol" panose="05050102010706020507" pitchFamily="18" charset="2"/>
              <a:buChar char=""/>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Сформируется уважительное отношение к участникам войны, труженикам тыла; бережное отношение к семейным фотографиям и реликвиям (медали, ордена). </a:t>
            </a:r>
          </a:p>
          <a:p>
            <a:pPr marL="342900" lvl="0" indent="-342900">
              <a:lnSpc>
                <a:spcPct val="107000"/>
              </a:lnSpc>
              <a:spcAft>
                <a:spcPts val="800"/>
              </a:spcAft>
              <a:buFont typeface="Symbol" panose="05050102010706020507" pitchFamily="18" charset="2"/>
              <a:buChar char=""/>
            </a:pPr>
            <a:r>
              <a:rPr lang="ru-RU"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Сформируется понятие значимости мира на земле и его ценности для человека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473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2D55A4FC-BF65-4A82-92DC-BAA205183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Заголовок 1">
            <a:extLst>
              <a:ext uri="{FF2B5EF4-FFF2-40B4-BE49-F238E27FC236}">
                <a16:creationId xmlns:a16="http://schemas.microsoft.com/office/drawing/2014/main" id="{8E9BF628-F766-4222-8DA6-E6505575295F}"/>
              </a:ext>
            </a:extLst>
          </p:cNvPr>
          <p:cNvSpPr>
            <a:spLocks noGrp="1"/>
          </p:cNvSpPr>
          <p:nvPr>
            <p:ph idx="1"/>
          </p:nvPr>
        </p:nvSpPr>
        <p:spPr>
          <a:xfrm>
            <a:off x="246744" y="290286"/>
            <a:ext cx="8723085" cy="6444343"/>
          </a:xfrm>
        </p:spPr>
        <p:txBody>
          <a:bodyPr>
            <a:normAutofit/>
          </a:bodyPr>
          <a:lstStyle/>
          <a:p>
            <a:pPr marL="0" indent="0">
              <a:lnSpc>
                <a:spcPct val="107000"/>
              </a:lnSpc>
              <a:spcAft>
                <a:spcPts val="800"/>
              </a:spcAft>
              <a:buNone/>
            </a:pPr>
            <a:r>
              <a:rPr lang="ru-RU" sz="2400" b="1" dirty="0">
                <a:latin typeface="Times New Roman" panose="02020603050405020304" pitchFamily="18" charset="0"/>
                <a:ea typeface="Calibri" panose="020F0502020204030204" pitchFamily="34" charset="0"/>
                <a:cs typeface="Times New Roman" panose="02020603050405020304" pitchFamily="18" charset="0"/>
              </a:rPr>
              <a:t>Первый</a:t>
            </a: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 этап. Подготовительный:</a:t>
            </a:r>
            <a:endParaRPr lang="ru-RU"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Работа над содержанием и составление плана проекта.</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Подбор методической, художественной, энциклопедической литературы</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Общение с родителями и обсуждение работы по данной теме.</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Составление перспективного плана мероприятий, подготовка к проведению мероприятий.</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Общение с родителями и обсуждение работы по данной теме.</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Привлечение родителей к творческой и исследовательской деятельности.</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Подбор дидактических, сюжетно-ролевых игр на военную тематику.</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Составление конспектов НОД по планируемой теме, подготовка презентаций для детей о ВОВ</a:t>
            </a:r>
          </a:p>
          <a:p>
            <a:pPr marL="342900" lvl="0" indent="-342900">
              <a:lnSpc>
                <a:spcPct val="107000"/>
              </a:lnSpc>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Создание информационной базы для родителей.</a:t>
            </a:r>
          </a:p>
          <a:p>
            <a:pPr marL="342900" lvl="0" indent="-342900">
              <a:lnSpc>
                <a:spcPct val="107000"/>
              </a:lnSpc>
              <a:spcAft>
                <a:spcPts val="800"/>
              </a:spcAft>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Проведение блиц-опроса по выявлению знаний и представлений о Великой Отечественной войне.</a:t>
            </a:r>
          </a:p>
          <a:p>
            <a:pPr marL="0" indent="0">
              <a:buNone/>
            </a:pPr>
            <a:endParaRPr lang="ru-RU" dirty="0"/>
          </a:p>
        </p:txBody>
      </p:sp>
      <p:pic>
        <p:nvPicPr>
          <p:cNvPr id="7" name="Рисунок 6">
            <a:extLst>
              <a:ext uri="{FF2B5EF4-FFF2-40B4-BE49-F238E27FC236}">
                <a16:creationId xmlns:a16="http://schemas.microsoft.com/office/drawing/2014/main" id="{BD52D44A-0519-4FC5-9893-EE2C8774B32B}"/>
              </a:ext>
            </a:extLst>
          </p:cNvPr>
          <p:cNvPicPr>
            <a:picLocks noChangeAspect="1"/>
          </p:cNvPicPr>
          <p:nvPr/>
        </p:nvPicPr>
        <p:blipFill rotWithShape="1">
          <a:blip r:embed="rId3">
            <a:extLst>
              <a:ext uri="{28A0092B-C50C-407E-A947-70E740481C1C}">
                <a14:useLocalDpi xmlns:a14="http://schemas.microsoft.com/office/drawing/2010/main" val="0"/>
              </a:ext>
            </a:extLst>
          </a:blip>
          <a:srcRect r="6508"/>
          <a:stretch/>
        </p:blipFill>
        <p:spPr>
          <a:xfrm rot="2137412">
            <a:off x="8473788" y="1628779"/>
            <a:ext cx="3329092" cy="24057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35461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812D7AF6-B50C-431E-80A6-A854535E8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2A723F27-563B-43AE-B84B-457C3A007D3C}"/>
              </a:ext>
            </a:extLst>
          </p:cNvPr>
          <p:cNvSpPr>
            <a:spLocks noGrp="1"/>
          </p:cNvSpPr>
          <p:nvPr>
            <p:ph idx="1"/>
          </p:nvPr>
        </p:nvSpPr>
        <p:spPr>
          <a:xfrm>
            <a:off x="261257" y="232229"/>
            <a:ext cx="11353800" cy="3744685"/>
          </a:xfrm>
        </p:spPr>
        <p:txBody>
          <a:bodyPr lIns="0" tIns="0" rIns="0" bIns="0">
            <a:normAutofit/>
          </a:bodyPr>
          <a:lstStyle/>
          <a:p>
            <a:pPr marL="0" indent="0">
              <a:lnSpc>
                <a:spcPct val="100000"/>
              </a:lnSpc>
              <a:buNone/>
            </a:pPr>
            <a:r>
              <a:rPr lang="ru-RU" sz="2400" b="1" dirty="0">
                <a:effectLst/>
                <a:latin typeface="Times New Roman" panose="02020603050405020304" pitchFamily="18" charset="0"/>
                <a:ea typeface="Calibri" panose="020F0502020204030204" pitchFamily="34" charset="0"/>
                <a:cs typeface="Times New Roman" panose="02020603050405020304" pitchFamily="18" charset="0"/>
              </a:rPr>
              <a:t>Второй этап. Основной - реализация проекта.</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Социально-коммуникативное развитие.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Беседы: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Символы ВОВ», «Защитники родного края», «Георгиевская ленточка-символ воинской доблести и славы», «Что такое героизм?», «День победы».</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Дидактические игры: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«Игра бродилка Танковый бой», «Собери картинку», «Чья форма».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Пальчиковая игра:</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«Наша родина сильна»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Рассматривание книг по теме проекта.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ru-RU" sz="1800" b="1" dirty="0">
                <a:effectLst/>
                <a:latin typeface="Times New Roman" panose="02020603050405020304" pitchFamily="18" charset="0"/>
                <a:ea typeface="Calibri" panose="020F0502020204030204" pitchFamily="34" charset="0"/>
                <a:cs typeface="Times New Roman" panose="02020603050405020304" pitchFamily="18" charset="0"/>
              </a:rPr>
              <a:t>Сюжетно-ролевая игра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«Госпиталь»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6" name="Рисунок 5">
            <a:extLst>
              <a:ext uri="{FF2B5EF4-FFF2-40B4-BE49-F238E27FC236}">
                <a16:creationId xmlns:a16="http://schemas.microsoft.com/office/drawing/2014/main" id="{5EE9F670-BFFB-4637-9283-BCE891BD2812}"/>
              </a:ext>
            </a:extLst>
          </p:cNvPr>
          <p:cNvPicPr>
            <a:picLocks noChangeAspect="1"/>
          </p:cNvPicPr>
          <p:nvPr/>
        </p:nvPicPr>
        <p:blipFill rotWithShape="1">
          <a:blip r:embed="rId3">
            <a:extLst>
              <a:ext uri="{28A0092B-C50C-407E-A947-70E740481C1C}">
                <a14:useLocalDpi xmlns:a14="http://schemas.microsoft.com/office/drawing/2010/main" val="0"/>
              </a:ext>
            </a:extLst>
          </a:blip>
          <a:srcRect b="37758"/>
          <a:stretch/>
        </p:blipFill>
        <p:spPr>
          <a:xfrm>
            <a:off x="3029267" y="3515496"/>
            <a:ext cx="2624475" cy="2906453"/>
          </a:xfrm>
          <a:prstGeom prst="rect">
            <a:avLst/>
          </a:prstGeom>
          <a:ln>
            <a:noFill/>
          </a:ln>
          <a:effectLst>
            <a:softEdge rad="112500"/>
          </a:effectLst>
        </p:spPr>
      </p:pic>
      <p:pic>
        <p:nvPicPr>
          <p:cNvPr id="8" name="Рисунок 7">
            <a:extLst>
              <a:ext uri="{FF2B5EF4-FFF2-40B4-BE49-F238E27FC236}">
                <a16:creationId xmlns:a16="http://schemas.microsoft.com/office/drawing/2014/main" id="{BF682382-E855-4467-B35D-DDDC4058ED2A}"/>
              </a:ext>
            </a:extLst>
          </p:cNvPr>
          <p:cNvPicPr>
            <a:picLocks noChangeAspect="1"/>
          </p:cNvPicPr>
          <p:nvPr/>
        </p:nvPicPr>
        <p:blipFill rotWithShape="1">
          <a:blip r:embed="rId4">
            <a:extLst>
              <a:ext uri="{28A0092B-C50C-407E-A947-70E740481C1C}">
                <a14:useLocalDpi xmlns:a14="http://schemas.microsoft.com/office/drawing/2010/main" val="0"/>
              </a:ext>
            </a:extLst>
          </a:blip>
          <a:srcRect l="3809" r="17619"/>
          <a:stretch/>
        </p:blipFill>
        <p:spPr>
          <a:xfrm>
            <a:off x="77605" y="3672095"/>
            <a:ext cx="2987544" cy="2138810"/>
          </a:xfrm>
          <a:prstGeom prst="rect">
            <a:avLst/>
          </a:prstGeom>
          <a:ln>
            <a:noFill/>
          </a:ln>
          <a:effectLst>
            <a:softEdge rad="112500"/>
          </a:effectLst>
        </p:spPr>
      </p:pic>
      <p:pic>
        <p:nvPicPr>
          <p:cNvPr id="10" name="Рисунок 9">
            <a:extLst>
              <a:ext uri="{FF2B5EF4-FFF2-40B4-BE49-F238E27FC236}">
                <a16:creationId xmlns:a16="http://schemas.microsoft.com/office/drawing/2014/main" id="{DD867A09-2319-48B4-AA4B-7A02072E6EB6}"/>
              </a:ext>
            </a:extLst>
          </p:cNvPr>
          <p:cNvPicPr>
            <a:picLocks noChangeAspect="1"/>
          </p:cNvPicPr>
          <p:nvPr/>
        </p:nvPicPr>
        <p:blipFill rotWithShape="1">
          <a:blip r:embed="rId5">
            <a:extLst>
              <a:ext uri="{28A0092B-C50C-407E-A947-70E740481C1C}">
                <a14:useLocalDpi xmlns:a14="http://schemas.microsoft.com/office/drawing/2010/main" val="0"/>
              </a:ext>
            </a:extLst>
          </a:blip>
          <a:srcRect b="5217"/>
          <a:stretch/>
        </p:blipFill>
        <p:spPr>
          <a:xfrm>
            <a:off x="5653742" y="2272369"/>
            <a:ext cx="2047946" cy="3453709"/>
          </a:xfrm>
          <a:prstGeom prst="rect">
            <a:avLst/>
          </a:prstGeom>
          <a:ln>
            <a:noFill/>
          </a:ln>
          <a:effectLst>
            <a:softEdge rad="112500"/>
          </a:effectLst>
        </p:spPr>
      </p:pic>
      <p:pic>
        <p:nvPicPr>
          <p:cNvPr id="12" name="Рисунок 11">
            <a:extLst>
              <a:ext uri="{FF2B5EF4-FFF2-40B4-BE49-F238E27FC236}">
                <a16:creationId xmlns:a16="http://schemas.microsoft.com/office/drawing/2014/main" id="{84A013C1-80A6-4447-8485-D9884E77E35E}"/>
              </a:ext>
            </a:extLst>
          </p:cNvPr>
          <p:cNvPicPr>
            <a:picLocks noChangeAspect="1"/>
          </p:cNvPicPr>
          <p:nvPr/>
        </p:nvPicPr>
        <p:blipFill rotWithShape="1">
          <a:blip r:embed="rId6">
            <a:extLst>
              <a:ext uri="{28A0092B-C50C-407E-A947-70E740481C1C}">
                <a14:useLocalDpi xmlns:a14="http://schemas.microsoft.com/office/drawing/2010/main" val="0"/>
              </a:ext>
            </a:extLst>
          </a:blip>
          <a:srcRect l="11748" t="20529" r="10761" b="11101"/>
          <a:stretch/>
        </p:blipFill>
        <p:spPr>
          <a:xfrm>
            <a:off x="9848097" y="1422341"/>
            <a:ext cx="2209470" cy="2599192"/>
          </a:xfrm>
          <a:prstGeom prst="rect">
            <a:avLst/>
          </a:prstGeom>
          <a:ln>
            <a:noFill/>
          </a:ln>
          <a:effectLst>
            <a:softEdge rad="112500"/>
          </a:effectLst>
        </p:spPr>
      </p:pic>
      <p:pic>
        <p:nvPicPr>
          <p:cNvPr id="14" name="Рисунок 13">
            <a:extLst>
              <a:ext uri="{FF2B5EF4-FFF2-40B4-BE49-F238E27FC236}">
                <a16:creationId xmlns:a16="http://schemas.microsoft.com/office/drawing/2014/main" id="{6BE93690-1EA0-4FE4-B23D-EC4BDDF07B62}"/>
              </a:ext>
            </a:extLst>
          </p:cNvPr>
          <p:cNvPicPr>
            <a:picLocks noChangeAspect="1"/>
          </p:cNvPicPr>
          <p:nvPr/>
        </p:nvPicPr>
        <p:blipFill rotWithShape="1">
          <a:blip r:embed="rId7">
            <a:extLst>
              <a:ext uri="{28A0092B-C50C-407E-A947-70E740481C1C}">
                <a14:useLocalDpi xmlns:a14="http://schemas.microsoft.com/office/drawing/2010/main" val="0"/>
              </a:ext>
            </a:extLst>
          </a:blip>
          <a:srcRect t="2120" b="11111"/>
          <a:stretch/>
        </p:blipFill>
        <p:spPr>
          <a:xfrm>
            <a:off x="9956562" y="3949246"/>
            <a:ext cx="1842147" cy="2843977"/>
          </a:xfrm>
          <a:prstGeom prst="rect">
            <a:avLst/>
          </a:prstGeom>
          <a:ln>
            <a:noFill/>
          </a:ln>
          <a:effectLst>
            <a:softEdge rad="112500"/>
          </a:effectLst>
        </p:spPr>
      </p:pic>
      <p:pic>
        <p:nvPicPr>
          <p:cNvPr id="16" name="Рисунок 15">
            <a:extLst>
              <a:ext uri="{FF2B5EF4-FFF2-40B4-BE49-F238E27FC236}">
                <a16:creationId xmlns:a16="http://schemas.microsoft.com/office/drawing/2014/main" id="{87462FCD-916D-4C67-85DF-D7C735CCC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5204" y="2778157"/>
            <a:ext cx="2047946" cy="3643792"/>
          </a:xfrm>
          <a:prstGeom prst="rect">
            <a:avLst/>
          </a:prstGeom>
          <a:ln>
            <a:noFill/>
          </a:ln>
          <a:effectLst>
            <a:softEdge rad="112500"/>
          </a:effectLst>
        </p:spPr>
      </p:pic>
    </p:spTree>
    <p:extLst>
      <p:ext uri="{BB962C8B-B14F-4D97-AF65-F5344CB8AC3E}">
        <p14:creationId xmlns:p14="http://schemas.microsoft.com/office/powerpoint/2010/main" val="3168518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75FB1D7C-570B-412F-A659-3E98DBAF18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Объект 2">
            <a:extLst>
              <a:ext uri="{FF2B5EF4-FFF2-40B4-BE49-F238E27FC236}">
                <a16:creationId xmlns:a16="http://schemas.microsoft.com/office/drawing/2014/main" id="{A09F4173-C0B7-498A-BF0C-7D32F3562A65}"/>
              </a:ext>
            </a:extLst>
          </p:cNvPr>
          <p:cNvSpPr>
            <a:spLocks noGrp="1"/>
          </p:cNvSpPr>
          <p:nvPr>
            <p:ph idx="1"/>
          </p:nvPr>
        </p:nvSpPr>
        <p:spPr>
          <a:xfrm>
            <a:off x="464457" y="275770"/>
            <a:ext cx="11292114" cy="6125030"/>
          </a:xfrm>
        </p:spPr>
        <p:txBody>
          <a:bodyPr>
            <a:normAutofit/>
          </a:bodyPr>
          <a:lstStyle/>
          <a:p>
            <a:pPr marL="0" indent="0">
              <a:lnSpc>
                <a:spcPct val="107000"/>
              </a:lnSpc>
              <a:spcBef>
                <a:spcPts val="600"/>
              </a:spcBef>
              <a:buNone/>
            </a:pPr>
            <a:r>
              <a:rPr lang="ru-RU" sz="2600" b="1" dirty="0">
                <a:effectLst/>
                <a:latin typeface="Times New Roman" panose="02020603050405020304" pitchFamily="18" charset="0"/>
                <a:ea typeface="Calibri" panose="020F0502020204030204" pitchFamily="34" charset="0"/>
                <a:cs typeface="Times New Roman" panose="02020603050405020304" pitchFamily="18" charset="0"/>
              </a:rPr>
              <a:t>Речевое развитие.</a:t>
            </a:r>
            <a:endParaRPr lang="ru-RU"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Чтение художественной литературы: В. Беляев «О блокадном Ленинграде», Л. Кассиль «О мальчике Тишке и отряде немцев», М. Прудников «Особое задание», С. Алексеев «Выходное платье», В. Осеева «Андрейка». Разгадывание загадок.</a:t>
            </a:r>
          </a:p>
          <a:p>
            <a:pPr marL="0" indent="0">
              <a:lnSpc>
                <a:spcPct val="107000"/>
              </a:lnSpc>
              <a:spcBef>
                <a:spcPts val="600"/>
              </a:spcBef>
              <a:buNone/>
            </a:pPr>
            <a:r>
              <a:rPr lang="ru-RU" sz="2600" b="1" dirty="0">
                <a:effectLst/>
                <a:latin typeface="Times New Roman" panose="02020603050405020304" pitchFamily="18" charset="0"/>
                <a:ea typeface="Calibri" panose="020F0502020204030204" pitchFamily="34" charset="0"/>
                <a:cs typeface="Times New Roman" panose="02020603050405020304" pitchFamily="18" charset="0"/>
              </a:rPr>
              <a:t>Познавательное развитие.</a:t>
            </a:r>
            <a:endParaRPr lang="ru-RU"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-НОД «Детям о войне»</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ru-RU" sz="2000" u="sng" dirty="0">
                <a:effectLst/>
                <a:latin typeface="Times New Roman" panose="02020603050405020304" pitchFamily="18" charset="0"/>
                <a:ea typeface="Calibri" panose="020F0502020204030204" pitchFamily="34" charset="0"/>
                <a:cs typeface="Times New Roman" panose="02020603050405020304" pitchFamily="18" charset="0"/>
              </a:rPr>
              <a:t>Цель</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rgbClr val="181818"/>
                </a:solidFill>
                <a:effectLst/>
                <a:latin typeface="Times New Roman" panose="02020603050405020304" pitchFamily="18" charset="0"/>
                <a:ea typeface="Calibri" panose="020F0502020204030204" pitchFamily="34" charset="0"/>
                <a:cs typeface="Times New Roman" panose="02020603050405020304" pitchFamily="18" charset="0"/>
              </a:rPr>
              <a:t>познакомить</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детей с событиями   Великой Отечественной</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войны. Дать представление о том, что она была освободительной, велась</a:t>
            </a:r>
            <a:br>
              <a:rPr lang="ru-RU" sz="2000" dirty="0">
                <a:effectLst/>
                <a:latin typeface="Times New Roman" panose="02020603050405020304" pitchFamily="18" charset="0"/>
                <a:ea typeface="Calibri" panose="020F0502020204030204" pitchFamily="34" charset="0"/>
                <a:cs typeface="Times New Roman" panose="02020603050405020304" pitchFamily="18" charset="0"/>
              </a:rPr>
            </a:b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во имя мира, процветания и благополучия нашей Родины.</a:t>
            </a:r>
          </a:p>
          <a:p>
            <a:pPr marL="0" indent="0">
              <a:lnSpc>
                <a:spcPct val="107000"/>
              </a:lnSpc>
              <a:spcBef>
                <a:spcPts val="60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-Просмотр и обсуждение мультфильмов «Воспоминание», «Солдатская сказка», «Салют».</a:t>
            </a:r>
          </a:p>
          <a:p>
            <a:pPr marL="0" indent="0">
              <a:lnSpc>
                <a:spcPct val="107000"/>
              </a:lnSpc>
              <a:spcBef>
                <a:spcPts val="60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-Просмотр презентации «Великая Отечественная Война», «Памятники ВОВ в Екатеринбурге».</a:t>
            </a:r>
          </a:p>
          <a:p>
            <a:pPr marL="0" indent="0">
              <a:lnSpc>
                <a:spcPct val="107000"/>
              </a:lnSpc>
              <a:spcBef>
                <a:spcPts val="60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-Рассматривание картинок и иллюстраций на тему «Символы ВОВ», «Военная техника», «Ордена и медали»</a:t>
            </a:r>
          </a:p>
          <a:p>
            <a:pPr marL="0" indent="0">
              <a:lnSpc>
                <a:spcPct val="107000"/>
              </a:lnSpc>
              <a:spcBef>
                <a:spcPts val="600"/>
              </a:spcBef>
              <a:buNone/>
            </a:pPr>
            <a:r>
              <a:rPr lang="ru-RU" sz="2000" dirty="0">
                <a:latin typeface="Times New Roman" panose="02020603050405020304" pitchFamily="18" charset="0"/>
                <a:ea typeface="Calibri" panose="020F0502020204030204" pitchFamily="34" charset="0"/>
                <a:cs typeface="Times New Roman" panose="02020603050405020304" pitchFamily="18" charset="0"/>
              </a:rPr>
              <a:t>- Собирание </a:t>
            </a:r>
            <a:r>
              <a:rPr lang="ru-RU" sz="2000" dirty="0" err="1">
                <a:latin typeface="Times New Roman" panose="02020603050405020304" pitchFamily="18" charset="0"/>
                <a:ea typeface="Calibri" panose="020F0502020204030204" pitchFamily="34" charset="0"/>
                <a:cs typeface="Times New Roman" panose="02020603050405020304" pitchFamily="18" charset="0"/>
              </a:rPr>
              <a:t>пазлов</a:t>
            </a:r>
            <a:r>
              <a:rPr lang="ru-RU" sz="2000" dirty="0">
                <a:latin typeface="Times New Roman" panose="02020603050405020304" pitchFamily="18" charset="0"/>
                <a:ea typeface="Calibri" panose="020F0502020204030204" pitchFamily="34" charset="0"/>
                <a:cs typeface="Times New Roman" panose="02020603050405020304" pitchFamily="18" charset="0"/>
              </a:rPr>
              <a:t> из книги «Диаграммы музея победы»</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Bef>
                <a:spcPts val="600"/>
              </a:spcBef>
              <a:buNone/>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-Уголок книг</a:t>
            </a:r>
          </a:p>
          <a:p>
            <a:pPr marL="0" indent="0">
              <a:lnSpc>
                <a:spcPct val="107000"/>
              </a:lnSpc>
              <a:spcAft>
                <a:spcPts val="800"/>
              </a:spcAft>
              <a:buNone/>
            </a:pP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ctr">
              <a:buNone/>
            </a:pPr>
            <a:endParaRPr lang="ru-RU" dirty="0"/>
          </a:p>
        </p:txBody>
      </p:sp>
    </p:spTree>
    <p:extLst>
      <p:ext uri="{BB962C8B-B14F-4D97-AF65-F5344CB8AC3E}">
        <p14:creationId xmlns:p14="http://schemas.microsoft.com/office/powerpoint/2010/main" val="3517995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74886797-0037-4D15-BA07-E6504DF6C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Объект 5">
            <a:extLst>
              <a:ext uri="{FF2B5EF4-FFF2-40B4-BE49-F238E27FC236}">
                <a16:creationId xmlns:a16="http://schemas.microsoft.com/office/drawing/2014/main" id="{18671D18-6E51-400C-9641-732C001862D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0974" t="15084" r="3092" b="2528"/>
          <a:stretch/>
        </p:blipFill>
        <p:spPr>
          <a:xfrm>
            <a:off x="7610683" y="111990"/>
            <a:ext cx="4194880" cy="2262305"/>
          </a:xfrm>
          <a:prstGeom prst="rect">
            <a:avLst/>
          </a:prstGeom>
          <a:ln>
            <a:noFill/>
          </a:ln>
          <a:effectLst>
            <a:outerShdw blurRad="190500" algn="tl" rotWithShape="0">
              <a:srgbClr val="000000">
                <a:alpha val="70000"/>
              </a:srgbClr>
            </a:outerShdw>
          </a:effectLst>
        </p:spPr>
      </p:pic>
      <p:pic>
        <p:nvPicPr>
          <p:cNvPr id="8" name="Рисунок 7">
            <a:extLst>
              <a:ext uri="{FF2B5EF4-FFF2-40B4-BE49-F238E27FC236}">
                <a16:creationId xmlns:a16="http://schemas.microsoft.com/office/drawing/2014/main" id="{4F2AC4CA-1D4B-46FC-BC69-9D4C6356203B}"/>
              </a:ext>
            </a:extLst>
          </p:cNvPr>
          <p:cNvPicPr>
            <a:picLocks noChangeAspect="1"/>
          </p:cNvPicPr>
          <p:nvPr/>
        </p:nvPicPr>
        <p:blipFill rotWithShape="1">
          <a:blip r:embed="rId4">
            <a:extLst>
              <a:ext uri="{28A0092B-C50C-407E-A947-70E740481C1C}">
                <a14:useLocalDpi xmlns:a14="http://schemas.microsoft.com/office/drawing/2010/main" val="0"/>
              </a:ext>
            </a:extLst>
          </a:blip>
          <a:srcRect l="3307" t="19894" b="15768"/>
          <a:stretch/>
        </p:blipFill>
        <p:spPr>
          <a:xfrm>
            <a:off x="4612471" y="3498666"/>
            <a:ext cx="2703243" cy="3200336"/>
          </a:xfrm>
          <a:prstGeom prst="rect">
            <a:avLst/>
          </a:prstGeom>
          <a:ln>
            <a:noFill/>
          </a:ln>
          <a:effectLst>
            <a:outerShdw blurRad="190500" algn="tl" rotWithShape="0">
              <a:srgbClr val="000000">
                <a:alpha val="70000"/>
              </a:srgbClr>
            </a:outerShdw>
          </a:effectLst>
        </p:spPr>
      </p:pic>
      <p:pic>
        <p:nvPicPr>
          <p:cNvPr id="10" name="Рисунок 9">
            <a:extLst>
              <a:ext uri="{FF2B5EF4-FFF2-40B4-BE49-F238E27FC236}">
                <a16:creationId xmlns:a16="http://schemas.microsoft.com/office/drawing/2014/main" id="{BC1777DD-F490-4807-B1DC-C497B02E6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0249" y="2486284"/>
            <a:ext cx="2403169" cy="4275820"/>
          </a:xfrm>
          <a:prstGeom prst="rect">
            <a:avLst/>
          </a:prstGeom>
          <a:ln>
            <a:noFill/>
          </a:ln>
          <a:effectLst>
            <a:outerShdw blurRad="190500" algn="tl" rotWithShape="0">
              <a:srgbClr val="000000">
                <a:alpha val="70000"/>
              </a:srgbClr>
            </a:outerShdw>
          </a:effectLst>
        </p:spPr>
      </p:pic>
      <p:pic>
        <p:nvPicPr>
          <p:cNvPr id="12" name="Рисунок 11">
            <a:extLst>
              <a:ext uri="{FF2B5EF4-FFF2-40B4-BE49-F238E27FC236}">
                <a16:creationId xmlns:a16="http://schemas.microsoft.com/office/drawing/2014/main" id="{AE3F255C-ABF6-4DA2-847E-0F6DDA7938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7953" y="2853179"/>
            <a:ext cx="2108525" cy="3751577"/>
          </a:xfrm>
          <a:prstGeom prst="rect">
            <a:avLst/>
          </a:prstGeom>
          <a:ln>
            <a:noFill/>
          </a:ln>
          <a:effectLst>
            <a:outerShdw blurRad="190500" algn="tl" rotWithShape="0">
              <a:srgbClr val="000000">
                <a:alpha val="70000"/>
              </a:srgbClr>
            </a:outerShdw>
          </a:effectLst>
        </p:spPr>
      </p:pic>
      <p:pic>
        <p:nvPicPr>
          <p:cNvPr id="14" name="Рисунок 13">
            <a:extLst>
              <a:ext uri="{FF2B5EF4-FFF2-40B4-BE49-F238E27FC236}">
                <a16:creationId xmlns:a16="http://schemas.microsoft.com/office/drawing/2014/main" id="{D41F5DB9-3DC5-4C9E-B9E8-37BC72374CA8}"/>
              </a:ext>
            </a:extLst>
          </p:cNvPr>
          <p:cNvPicPr>
            <a:picLocks noChangeAspect="1"/>
          </p:cNvPicPr>
          <p:nvPr/>
        </p:nvPicPr>
        <p:blipFill rotWithShape="1">
          <a:blip r:embed="rId7">
            <a:extLst>
              <a:ext uri="{28A0092B-C50C-407E-A947-70E740481C1C}">
                <a14:useLocalDpi xmlns:a14="http://schemas.microsoft.com/office/drawing/2010/main" val="0"/>
              </a:ext>
            </a:extLst>
          </a:blip>
          <a:srcRect l="17978" t="12512" r="17460" b="10239"/>
          <a:stretch/>
        </p:blipFill>
        <p:spPr>
          <a:xfrm>
            <a:off x="140342" y="3429000"/>
            <a:ext cx="4383070" cy="2359939"/>
          </a:xfrm>
          <a:prstGeom prst="rect">
            <a:avLst/>
          </a:prstGeom>
          <a:ln>
            <a:noFill/>
          </a:ln>
          <a:effectLst>
            <a:outerShdw blurRad="190500" algn="tl" rotWithShape="0">
              <a:srgbClr val="000000">
                <a:alpha val="70000"/>
              </a:srgbClr>
            </a:outerShdw>
          </a:effectLst>
        </p:spPr>
      </p:pic>
      <p:pic>
        <p:nvPicPr>
          <p:cNvPr id="16" name="Рисунок 15">
            <a:extLst>
              <a:ext uri="{FF2B5EF4-FFF2-40B4-BE49-F238E27FC236}">
                <a16:creationId xmlns:a16="http://schemas.microsoft.com/office/drawing/2014/main" id="{1A3E803C-6739-46A9-80A2-2F24D40A11B8}"/>
              </a:ext>
            </a:extLst>
          </p:cNvPr>
          <p:cNvPicPr>
            <a:picLocks noChangeAspect="1"/>
          </p:cNvPicPr>
          <p:nvPr/>
        </p:nvPicPr>
        <p:blipFill rotWithShape="1">
          <a:blip r:embed="rId8">
            <a:extLst>
              <a:ext uri="{28A0092B-C50C-407E-A947-70E740481C1C}">
                <a14:useLocalDpi xmlns:a14="http://schemas.microsoft.com/office/drawing/2010/main" val="0"/>
              </a:ext>
            </a:extLst>
          </a:blip>
          <a:srcRect l="7620" r="16843" b="18320"/>
          <a:stretch/>
        </p:blipFill>
        <p:spPr>
          <a:xfrm>
            <a:off x="156230" y="690691"/>
            <a:ext cx="4351295" cy="2117284"/>
          </a:xfrm>
          <a:prstGeom prst="rect">
            <a:avLst/>
          </a:prstGeom>
          <a:ln>
            <a:noFill/>
          </a:ln>
          <a:effectLst>
            <a:outerShdw blurRad="190500" algn="tl" rotWithShape="0">
              <a:srgbClr val="000000">
                <a:alpha val="70000"/>
              </a:srgbClr>
            </a:outerShdw>
          </a:effectLst>
        </p:spPr>
      </p:pic>
      <p:pic>
        <p:nvPicPr>
          <p:cNvPr id="18" name="Рисунок 17">
            <a:extLst>
              <a:ext uri="{FF2B5EF4-FFF2-40B4-BE49-F238E27FC236}">
                <a16:creationId xmlns:a16="http://schemas.microsoft.com/office/drawing/2014/main" id="{EECF30D9-7CE7-444D-9141-1CBA7DC410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3527" y="213899"/>
            <a:ext cx="2510720" cy="30708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52773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4">
            <a:extLst>
              <a:ext uri="{FF2B5EF4-FFF2-40B4-BE49-F238E27FC236}">
                <a16:creationId xmlns:a16="http://schemas.microsoft.com/office/drawing/2014/main" id="{471C2582-FF83-4D73-9A29-73F90519A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FF2464A-A2D8-4804-BB65-CA72343D849E}"/>
              </a:ext>
            </a:extLst>
          </p:cNvPr>
          <p:cNvSpPr>
            <a:spLocks noGrp="1"/>
          </p:cNvSpPr>
          <p:nvPr>
            <p:ph type="title"/>
          </p:nvPr>
        </p:nvSpPr>
        <p:spPr>
          <a:xfrm>
            <a:off x="101600" y="-1"/>
            <a:ext cx="11237686" cy="2612571"/>
          </a:xfrm>
        </p:spPr>
        <p:txBody>
          <a:bodyPr>
            <a:normAutofit/>
          </a:bodyPr>
          <a:lstStyle/>
          <a:p>
            <a:pPr>
              <a:lnSpc>
                <a:spcPct val="107000"/>
              </a:lnSpc>
              <a:spcAft>
                <a:spcPts val="80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Физическое развитие.</a:t>
            </a: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
            </a:r>
            <a:br>
              <a:rPr lang="ru-RU" sz="2400" dirty="0">
                <a:effectLst/>
                <a:latin typeface="Times New Roman" panose="02020603050405020304" pitchFamily="18" charset="0"/>
                <a:ea typeface="Calibri" panose="020F0502020204030204" pitchFamily="34" charset="0"/>
                <a:cs typeface="Times New Roman" panose="02020603050405020304" pitchFamily="18" charset="0"/>
              </a:rPr>
            </a:b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Физкультминутки «Мы военные», «Наша армия», «Как солдаты на параде...»</a:t>
            </a:r>
            <a:br>
              <a:rPr lang="ru-RU" sz="2400" dirty="0">
                <a:effectLst/>
                <a:latin typeface="Times New Roman" panose="02020603050405020304" pitchFamily="18" charset="0"/>
                <a:ea typeface="Calibri" panose="020F0502020204030204" pitchFamily="34" charset="0"/>
                <a:cs typeface="Times New Roman" panose="02020603050405020304" pitchFamily="18" charset="0"/>
              </a:rPr>
            </a:b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Подвижные игры «Пограничники и нарушители», «Военные самолеты»</a:t>
            </a:r>
            <a:r>
              <a:rPr lang="ru-RU" sz="1800" dirty="0">
                <a:effectLst/>
                <a:latin typeface="Calibri" panose="020F0502020204030204" pitchFamily="34" charset="0"/>
                <a:ea typeface="Calibri" panose="020F0502020204030204" pitchFamily="34" charset="0"/>
                <a:cs typeface="Times New Roman" panose="02020603050405020304" pitchFamily="18" charset="0"/>
              </a:rPr>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dirty="0"/>
          </a:p>
        </p:txBody>
      </p:sp>
      <p:pic>
        <p:nvPicPr>
          <p:cNvPr id="6" name="Рисунок 5">
            <a:extLst>
              <a:ext uri="{FF2B5EF4-FFF2-40B4-BE49-F238E27FC236}">
                <a16:creationId xmlns:a16="http://schemas.microsoft.com/office/drawing/2014/main" id="{371D12C5-DDF7-4C28-84BC-C3D526EACED0}"/>
              </a:ext>
            </a:extLst>
          </p:cNvPr>
          <p:cNvPicPr>
            <a:picLocks noChangeAspect="1"/>
          </p:cNvPicPr>
          <p:nvPr/>
        </p:nvPicPr>
        <p:blipFill rotWithShape="1">
          <a:blip r:embed="rId3">
            <a:extLst>
              <a:ext uri="{28A0092B-C50C-407E-A947-70E740481C1C}">
                <a14:useLocalDpi xmlns:a14="http://schemas.microsoft.com/office/drawing/2010/main" val="0"/>
              </a:ext>
            </a:extLst>
          </a:blip>
          <a:srcRect t="11567" r="9749"/>
          <a:stretch/>
        </p:blipFill>
        <p:spPr>
          <a:xfrm>
            <a:off x="5669278" y="2156401"/>
            <a:ext cx="5324375" cy="29345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Рисунок 7">
            <a:extLst>
              <a:ext uri="{FF2B5EF4-FFF2-40B4-BE49-F238E27FC236}">
                <a16:creationId xmlns:a16="http://schemas.microsoft.com/office/drawing/2014/main" id="{C33C3B44-F96A-433D-BA5E-AB7B0262B287}"/>
              </a:ext>
            </a:extLst>
          </p:cNvPr>
          <p:cNvPicPr>
            <a:picLocks noChangeAspect="1"/>
          </p:cNvPicPr>
          <p:nvPr/>
        </p:nvPicPr>
        <p:blipFill rotWithShape="1">
          <a:blip r:embed="rId4">
            <a:extLst>
              <a:ext uri="{28A0092B-C50C-407E-A947-70E740481C1C}">
                <a14:useLocalDpi xmlns:a14="http://schemas.microsoft.com/office/drawing/2010/main" val="0"/>
              </a:ext>
            </a:extLst>
          </a:blip>
          <a:srcRect t="10582" b="2857"/>
          <a:stretch/>
        </p:blipFill>
        <p:spPr>
          <a:xfrm>
            <a:off x="1198347" y="1959429"/>
            <a:ext cx="2732409" cy="42082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1190828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641</Words>
  <Application>Microsoft Office PowerPoint</Application>
  <PresentationFormat>Широкоэкранный</PresentationFormat>
  <Paragraphs>84</Paragraphs>
  <Slides>15</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Bookman Old Style</vt:lpstr>
      <vt:lpstr>Calibri</vt:lpstr>
      <vt:lpstr>Calibri Light</vt:lpstr>
      <vt:lpstr>Symbol</vt:lpstr>
      <vt:lpstr>Times New Roman</vt:lpstr>
      <vt:lpstr>Тема Office</vt:lpstr>
      <vt:lpstr>Проект «Детям о войне»</vt:lpstr>
      <vt:lpstr>Актуальность проекта Патриотическое воспитание подрастающего поколения всегда являлось одной из важнейших задач современного общества. Но это чувство не возникает само по себе. Это результат длительного, целенаправленного воспитательного воздействия на человека, начиная с самого детства. Дети, начиная с дошкольного возраста, страдают дефицитом знаний о родном крае, стране, особенностях родных традиций, мало знают о подвиге родного народа в борьбе с фашизмом в годы Великой Отечественной войны. Все дальше вглубь истории уходят события, связанные с Великой Отечественной войной. Именно поэтому очень важно не прервать живую нить памяти о героическом подвиге нашего народа. Один из наиболее эффективных методов патриотического воспитания является проектная деятельность. Реализация проекта предполагает различные виды деятельности, что позволит детям больше проникнуться темой и возбудить в них большой интерес к истории страны, а также пробудить патриотические чувства и гордость за наших предков.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Физическое развитие. Физкультминутки «Мы военные», «Наша армия», «Как солдаты на параде...» Подвижные игры «Пограничники и нарушители», «Военные самолеты» </vt:lpstr>
      <vt:lpstr>Презентация PowerPoint</vt:lpstr>
      <vt:lpstr>Презентация PowerPoint</vt:lpstr>
      <vt:lpstr>Работа с родителями. Папка передвижка «Как рассказать ребенку о войне» Буклет для родителей «Великий день победы» Подборка детьми вместе с родителями исторического материала (фотографий, писем, медали, ордена) , подготовка рассказов о своих родственниках, принимавших участие в Великой Отечественной Войне. </vt:lpstr>
      <vt:lpstr>3 этап. Заключительный. Организация выставки военной техники и поделок на тему Великой Отечественной Войны.  </vt:lpstr>
      <vt:lpstr>Анализ работы над проектом показал следующие результаты:    В результате работы над проектом повысится уровень осведомлённости детей об истории Великой Отечественной Войны. У детей сформировались такие понятия, как ветераны, оборона, захватчики, фашисты, фашистская Германия. Также в ходе проекта дети познакомились с героической судьбой своих родственников, с гордостью рассказали их историю. Сформировалось чувство гордости за свой народ и его боевые заслуги, уважение к защитникам Отечества, ветеранам Великой Отечественной войны.    Реализация проекта позволяет нам не просто повысить интерес детей к людям, защищавшим Родину много лет назад, но и способствует формированию подлинно гражданско-патриотической позиции у дошкольников, которая затем ляжет в основу личности взрослого человека – гражданина своей страны.      Когда в сердцах детей живёт любовь,    Стремление к согласию и дружбе,    А в чистоте их помыслов и слов    Уже нам сомневаться и не нужно,    Когда сочувствие читается в глазах,    К Отчизне нежность, уваженье к дедам,    Мы можем улыбнуться и сказать,    Что празднуем Великую Победу!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  «Детям о войне»</dc:title>
  <dc:creator>Антон Горбунов</dc:creator>
  <cp:lastModifiedBy>Пользователь Windows</cp:lastModifiedBy>
  <cp:revision>33</cp:revision>
  <dcterms:created xsi:type="dcterms:W3CDTF">2024-04-04T10:35:37Z</dcterms:created>
  <dcterms:modified xsi:type="dcterms:W3CDTF">2024-04-05T11:13:58Z</dcterms:modified>
</cp:coreProperties>
</file>